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trictFirstAndLastChars="0" embedTrueTypeFonts="1" saveSubsetFonts="1" autoCompressPictures="0">
  <p:sldMasterIdLst>
    <p:sldMasterId id="2147483673" r:id="rId1"/>
  </p:sldMasterIdLst>
  <p:notesMasterIdLst>
    <p:notesMasterId r:id="rId48"/>
  </p:notesMasterIdLst>
  <p:sldIdLst>
    <p:sldId id="256" r:id="rId2"/>
    <p:sldId id="368" r:id="rId3"/>
    <p:sldId id="257" r:id="rId4"/>
    <p:sldId id="311" r:id="rId5"/>
    <p:sldId id="312" r:id="rId6"/>
    <p:sldId id="262" r:id="rId7"/>
    <p:sldId id="328" r:id="rId8"/>
    <p:sldId id="329" r:id="rId9"/>
    <p:sldId id="330" r:id="rId10"/>
    <p:sldId id="331" r:id="rId11"/>
    <p:sldId id="332" r:id="rId12"/>
    <p:sldId id="333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4" r:id="rId21"/>
    <p:sldId id="348" r:id="rId22"/>
    <p:sldId id="349" r:id="rId23"/>
    <p:sldId id="350" r:id="rId24"/>
    <p:sldId id="367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2" r:id="rId35"/>
    <p:sldId id="363" r:id="rId36"/>
    <p:sldId id="364" r:id="rId37"/>
    <p:sldId id="365" r:id="rId38"/>
    <p:sldId id="366" r:id="rId39"/>
    <p:sldId id="360" r:id="rId40"/>
    <p:sldId id="361" r:id="rId41"/>
    <p:sldId id="323" r:id="rId42"/>
    <p:sldId id="324" r:id="rId43"/>
    <p:sldId id="325" r:id="rId44"/>
    <p:sldId id="326" r:id="rId45"/>
    <p:sldId id="327" r:id="rId46"/>
    <p:sldId id="285" r:id="rId47"/>
  </p:sldIdLst>
  <p:sldSz cx="9144000" cy="5143500" type="screen16x9"/>
  <p:notesSz cx="6858000" cy="9144000"/>
  <p:embeddedFontLst>
    <p:embeddedFont>
      <p:font typeface="DM Serif Display" panose="020B0604020202020204" charset="0"/>
      <p:regular r:id="rId49"/>
      <p:italic r:id="rId50"/>
    </p:embeddedFont>
    <p:embeddedFont>
      <p:font typeface="Fira Sans Extra Condensed Medium" panose="020B0604020202020204" charset="0"/>
      <p:regular r:id="rId51"/>
      <p:bold r:id="rId52"/>
      <p:italic r:id="rId53"/>
      <p:boldItalic r:id="rId54"/>
    </p:embeddedFont>
    <p:embeddedFont>
      <p:font typeface="Open Sans Light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2241"/>
    <a:srgbClr val="D60025"/>
    <a:srgbClr val="224C71"/>
    <a:srgbClr val="74152E"/>
    <a:srgbClr val="254C6D"/>
    <a:srgbClr val="F3F3F3"/>
    <a:srgbClr val="FF0000"/>
    <a:srgbClr val="FF2600"/>
    <a:srgbClr val="7F95A7"/>
    <a:srgbClr val="CA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C09F9F-E4E9-42C1-A1FD-1E7F2C73408D}">
  <a:tblStyle styleId="{79C09F9F-E4E9-42C1-A1FD-1E7F2C7340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Estilo Claro 1 - Destaqu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Estilo Claro 3 - Destaqu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/>
    <p:restoredTop sz="89095"/>
  </p:normalViewPr>
  <p:slideViewPr>
    <p:cSldViewPr snapToGrid="0" snapToObjects="1">
      <p:cViewPr varScale="1">
        <p:scale>
          <a:sx n="131" d="100"/>
          <a:sy n="131" d="100"/>
        </p:scale>
        <p:origin x="124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954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838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97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61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431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726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549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7651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9283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328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814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59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962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8869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244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347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027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779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684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246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79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74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955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069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157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007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2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805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474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6313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57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906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680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98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51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13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2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9550" y="1472625"/>
            <a:ext cx="4245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0875" y="2901600"/>
            <a:ext cx="50022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1578888" y="1536078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3184" y="2617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4240888" y="26121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6974340" y="2199050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6512506" y="26121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725625" y="419995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2870596" y="419466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5015575" y="419468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737900" y="547725"/>
            <a:ext cx="749700" cy="48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B7B7B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5371290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5371290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_1_2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7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6" r:id="rId5"/>
    <p:sldLayoutId id="2147483669" r:id="rId6"/>
    <p:sldLayoutId id="2147483670" r:id="rId7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1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 rot="10800000">
            <a:off x="7782000" y="367900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PT"/>
          </a:p>
        </p:txBody>
      </p:sp>
      <p:sp>
        <p:nvSpPr>
          <p:cNvPr id="145" name="Google Shape;145;p29"/>
          <p:cNvSpPr/>
          <p:nvPr/>
        </p:nvSpPr>
        <p:spPr>
          <a:xfrm>
            <a:off x="381075" y="3949313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PT"/>
          </a:p>
        </p:txBody>
      </p:sp>
      <p:pic>
        <p:nvPicPr>
          <p:cNvPr id="17" name="Imagem 16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BAF0432B-6E12-3FC3-D774-232EA43F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4405" y="-1395759"/>
            <a:ext cx="744405" cy="1395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">
        <p159:morph option="byObject"/>
      </p:transition>
    </mc:Choice>
    <mc:Fallback xmlns="">
      <p:transition spd="slow" advClick="0" advTm="1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85420D5-A38C-A383-0AE2-1D3360364FEF}"/>
              </a:ext>
            </a:extLst>
          </p:cNvPr>
          <p:cNvSpPr/>
          <p:nvPr/>
        </p:nvSpPr>
        <p:spPr>
          <a:xfrm>
            <a:off x="-359536" y="-425055"/>
            <a:ext cx="4231888" cy="497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AC4DF0-F35C-4C65-AF39-3C66D96F40CB}"/>
              </a:ext>
            </a:extLst>
          </p:cNvPr>
          <p:cNvSpPr/>
          <p:nvPr/>
        </p:nvSpPr>
        <p:spPr>
          <a:xfrm>
            <a:off x="3643639" y="-16255"/>
            <a:ext cx="416599" cy="5289834"/>
          </a:xfrm>
          <a:prstGeom prst="rect">
            <a:avLst/>
          </a:prstGeom>
          <a:solidFill>
            <a:srgbClr val="254C6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185;p32">
            <a:extLst>
              <a:ext uri="{FF2B5EF4-FFF2-40B4-BE49-F238E27FC236}">
                <a16:creationId xmlns:a16="http://schemas.microsoft.com/office/drawing/2014/main" id="{074B5A73-31AA-4F38-94DB-014EB7458DCE}"/>
              </a:ext>
            </a:extLst>
          </p:cNvPr>
          <p:cNvSpPr txBox="1">
            <a:spLocks/>
          </p:cNvSpPr>
          <p:nvPr/>
        </p:nvSpPr>
        <p:spPr>
          <a:xfrm>
            <a:off x="5110466" y="-125823"/>
            <a:ext cx="3166200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Para quem?</a:t>
            </a:r>
          </a:p>
        </p:txBody>
      </p:sp>
      <p:sp>
        <p:nvSpPr>
          <p:cNvPr id="5" name="Google Shape;186;p32">
            <a:extLst>
              <a:ext uri="{FF2B5EF4-FFF2-40B4-BE49-F238E27FC236}">
                <a16:creationId xmlns:a16="http://schemas.microsoft.com/office/drawing/2014/main" id="{28F5B59B-3D3C-5B3E-EE15-BC5307B0D9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30975" y="487443"/>
            <a:ext cx="4742288" cy="830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/>
              <a:t>P</a:t>
            </a:r>
            <a:r>
              <a:rPr lang="pt-PT" sz="1200" dirty="0">
                <a:latin typeface="Open Sans Light"/>
                <a:ea typeface="Open Sans Light"/>
                <a:cs typeface="Open Sans Light"/>
                <a:sym typeface="Open Sans Light"/>
              </a:rPr>
              <a:t>rofissionais de saúde que exerçam atividade em contexto de doença renal crónica</a:t>
            </a:r>
          </a:p>
        </p:txBody>
      </p:sp>
      <p:sp>
        <p:nvSpPr>
          <p:cNvPr id="7" name="Google Shape;185;p32">
            <a:extLst>
              <a:ext uri="{FF2B5EF4-FFF2-40B4-BE49-F238E27FC236}">
                <a16:creationId xmlns:a16="http://schemas.microsoft.com/office/drawing/2014/main" id="{E2409AFC-562D-5B46-C01D-67FA0787D44E}"/>
              </a:ext>
            </a:extLst>
          </p:cNvPr>
          <p:cNvSpPr txBox="1">
            <a:spLocks/>
          </p:cNvSpPr>
          <p:nvPr/>
        </p:nvSpPr>
        <p:spPr>
          <a:xfrm>
            <a:off x="58952" y="1648276"/>
            <a:ext cx="3166200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4000" dirty="0">
                <a:solidFill>
                  <a:schemeClr val="bg1"/>
                </a:solidFill>
              </a:rPr>
              <a:t>Crescimento</a:t>
            </a:r>
          </a:p>
        </p:txBody>
      </p:sp>
      <p:sp>
        <p:nvSpPr>
          <p:cNvPr id="8" name="Google Shape;186;p32">
            <a:extLst>
              <a:ext uri="{FF2B5EF4-FFF2-40B4-BE49-F238E27FC236}">
                <a16:creationId xmlns:a16="http://schemas.microsoft.com/office/drawing/2014/main" id="{1E1E5EA3-D5DE-F284-9EAA-A121285EA002}"/>
              </a:ext>
            </a:extLst>
          </p:cNvPr>
          <p:cNvSpPr txBox="1">
            <a:spLocks/>
          </p:cNvSpPr>
          <p:nvPr/>
        </p:nvSpPr>
        <p:spPr>
          <a:xfrm>
            <a:off x="4060238" y="1795951"/>
            <a:ext cx="4878013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Esperado crescimento de 3% ao ano</a:t>
            </a:r>
          </a:p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Necessidade crescente de ferramentas digitais de suporte à tomada de decisão em saúde </a:t>
            </a:r>
          </a:p>
        </p:txBody>
      </p:sp>
      <p:sp>
        <p:nvSpPr>
          <p:cNvPr id="9" name="Google Shape;185;p32">
            <a:extLst>
              <a:ext uri="{FF2B5EF4-FFF2-40B4-BE49-F238E27FC236}">
                <a16:creationId xmlns:a16="http://schemas.microsoft.com/office/drawing/2014/main" id="{78AD904F-481A-A68A-A9F6-65E77125CC51}"/>
              </a:ext>
            </a:extLst>
          </p:cNvPr>
          <p:cNvSpPr txBox="1">
            <a:spLocks/>
          </p:cNvSpPr>
          <p:nvPr/>
        </p:nvSpPr>
        <p:spPr>
          <a:xfrm>
            <a:off x="-4988382" y="1458057"/>
            <a:ext cx="3590274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4000" dirty="0">
                <a:solidFill>
                  <a:schemeClr val="bg1"/>
                </a:solidFill>
              </a:rPr>
              <a:t>Concorrência</a:t>
            </a:r>
          </a:p>
        </p:txBody>
      </p:sp>
      <p:sp>
        <p:nvSpPr>
          <p:cNvPr id="10" name="Google Shape;186;p32">
            <a:extLst>
              <a:ext uri="{FF2B5EF4-FFF2-40B4-BE49-F238E27FC236}">
                <a16:creationId xmlns:a16="http://schemas.microsoft.com/office/drawing/2014/main" id="{5520E373-851E-E39E-43B1-0DE704EE6568}"/>
              </a:ext>
            </a:extLst>
          </p:cNvPr>
          <p:cNvSpPr txBox="1">
            <a:spLocks/>
          </p:cNvSpPr>
          <p:nvPr/>
        </p:nvSpPr>
        <p:spPr>
          <a:xfrm>
            <a:off x="10053661" y="2063475"/>
            <a:ext cx="4231888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ctr"/>
            <a:r>
              <a:rPr lang="pt-PT" sz="2000" b="1" dirty="0"/>
              <a:t>Não foi possível identificar nenhuma aplicação similar</a:t>
            </a:r>
          </a:p>
          <a:p>
            <a:pPr marL="0" indent="0" algn="ctr"/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3425747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85420D5-A38C-A383-0AE2-1D3360364FEF}"/>
              </a:ext>
            </a:extLst>
          </p:cNvPr>
          <p:cNvSpPr/>
          <p:nvPr/>
        </p:nvSpPr>
        <p:spPr>
          <a:xfrm>
            <a:off x="-359536" y="-425055"/>
            <a:ext cx="4231888" cy="497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AC4DF0-F35C-4C65-AF39-3C66D96F40CB}"/>
              </a:ext>
            </a:extLst>
          </p:cNvPr>
          <p:cNvSpPr/>
          <p:nvPr/>
        </p:nvSpPr>
        <p:spPr>
          <a:xfrm>
            <a:off x="3643639" y="-16255"/>
            <a:ext cx="416599" cy="5289834"/>
          </a:xfrm>
          <a:prstGeom prst="rect">
            <a:avLst/>
          </a:prstGeom>
          <a:solidFill>
            <a:srgbClr val="254C6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185;p32">
            <a:extLst>
              <a:ext uri="{FF2B5EF4-FFF2-40B4-BE49-F238E27FC236}">
                <a16:creationId xmlns:a16="http://schemas.microsoft.com/office/drawing/2014/main" id="{074B5A73-31AA-4F38-94DB-014EB7458DCE}"/>
              </a:ext>
            </a:extLst>
          </p:cNvPr>
          <p:cNvSpPr txBox="1">
            <a:spLocks/>
          </p:cNvSpPr>
          <p:nvPr/>
        </p:nvSpPr>
        <p:spPr>
          <a:xfrm>
            <a:off x="5110466" y="-125823"/>
            <a:ext cx="3166200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Para quem?</a:t>
            </a:r>
          </a:p>
        </p:txBody>
      </p:sp>
      <p:sp>
        <p:nvSpPr>
          <p:cNvPr id="5" name="Google Shape;186;p32">
            <a:extLst>
              <a:ext uri="{FF2B5EF4-FFF2-40B4-BE49-F238E27FC236}">
                <a16:creationId xmlns:a16="http://schemas.microsoft.com/office/drawing/2014/main" id="{28F5B59B-3D3C-5B3E-EE15-BC5307B0D9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30975" y="542227"/>
            <a:ext cx="4742288" cy="830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/>
              <a:t>P</a:t>
            </a:r>
            <a:r>
              <a:rPr lang="pt-PT" sz="1200" dirty="0">
                <a:latin typeface="Open Sans Light"/>
                <a:ea typeface="Open Sans Light"/>
                <a:cs typeface="Open Sans Light"/>
                <a:sym typeface="Open Sans Light"/>
              </a:rPr>
              <a:t>rofissionais de saúde com necessidades de ajuda na tomada de decisão no âmbito da nefrologia</a:t>
            </a:r>
            <a:endParaRPr sz="1200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Google Shape;185;p32">
            <a:extLst>
              <a:ext uri="{FF2B5EF4-FFF2-40B4-BE49-F238E27FC236}">
                <a16:creationId xmlns:a16="http://schemas.microsoft.com/office/drawing/2014/main" id="{E2409AFC-562D-5B46-C01D-67FA0787D44E}"/>
              </a:ext>
            </a:extLst>
          </p:cNvPr>
          <p:cNvSpPr txBox="1">
            <a:spLocks/>
          </p:cNvSpPr>
          <p:nvPr/>
        </p:nvSpPr>
        <p:spPr>
          <a:xfrm>
            <a:off x="4897213" y="1127384"/>
            <a:ext cx="3166200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Crescimento</a:t>
            </a:r>
          </a:p>
        </p:txBody>
      </p:sp>
      <p:sp>
        <p:nvSpPr>
          <p:cNvPr id="8" name="Google Shape;186;p32">
            <a:extLst>
              <a:ext uri="{FF2B5EF4-FFF2-40B4-BE49-F238E27FC236}">
                <a16:creationId xmlns:a16="http://schemas.microsoft.com/office/drawing/2014/main" id="{1E1E5EA3-D5DE-F284-9EAA-A121285EA002}"/>
              </a:ext>
            </a:extLst>
          </p:cNvPr>
          <p:cNvSpPr txBox="1">
            <a:spLocks/>
          </p:cNvSpPr>
          <p:nvPr/>
        </p:nvSpPr>
        <p:spPr>
          <a:xfrm>
            <a:off x="4060238" y="1795951"/>
            <a:ext cx="4878013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/>
              <a:t>Esperado crescimento de 3% ao ano</a:t>
            </a:r>
          </a:p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00" dirty="0"/>
              <a:t>Necessidade crescente de ferramentas digitais de suporte à tomada de decisão em saúde </a:t>
            </a:r>
          </a:p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6" name="Google Shape;185;p32">
            <a:extLst>
              <a:ext uri="{FF2B5EF4-FFF2-40B4-BE49-F238E27FC236}">
                <a16:creationId xmlns:a16="http://schemas.microsoft.com/office/drawing/2014/main" id="{5C34409E-0663-B9CC-B689-5BF47E2396A1}"/>
              </a:ext>
            </a:extLst>
          </p:cNvPr>
          <p:cNvSpPr txBox="1">
            <a:spLocks/>
          </p:cNvSpPr>
          <p:nvPr/>
        </p:nvSpPr>
        <p:spPr>
          <a:xfrm>
            <a:off x="-279754" y="1542583"/>
            <a:ext cx="3590274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4000" dirty="0">
                <a:solidFill>
                  <a:schemeClr val="bg1"/>
                </a:solidFill>
              </a:rPr>
              <a:t>Concorrência</a:t>
            </a:r>
          </a:p>
        </p:txBody>
      </p:sp>
      <p:sp>
        <p:nvSpPr>
          <p:cNvPr id="9" name="Google Shape;186;p32">
            <a:extLst>
              <a:ext uri="{FF2B5EF4-FFF2-40B4-BE49-F238E27FC236}">
                <a16:creationId xmlns:a16="http://schemas.microsoft.com/office/drawing/2014/main" id="{6CC88EEC-EF24-F9EA-5BBA-AFB7FD759CC0}"/>
              </a:ext>
            </a:extLst>
          </p:cNvPr>
          <p:cNvSpPr txBox="1">
            <a:spLocks/>
          </p:cNvSpPr>
          <p:nvPr/>
        </p:nvSpPr>
        <p:spPr>
          <a:xfrm>
            <a:off x="4486175" y="3338534"/>
            <a:ext cx="4231888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 algn="ctr"/>
            <a:r>
              <a:rPr lang="pt-PT" sz="2000" b="1" dirty="0"/>
              <a:t>Não foi possível identificar nenhuma aplicação similar</a:t>
            </a:r>
          </a:p>
          <a:p>
            <a:pPr marL="0" indent="0" algn="ctr"/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239819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726268" y="285187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PLANO DE MARKTING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1738754" y="1303079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03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3056467" y="829733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oogle Shape;89;p14">
            <a:extLst>
              <a:ext uri="{FF2B5EF4-FFF2-40B4-BE49-F238E27FC236}">
                <a16:creationId xmlns:a16="http://schemas.microsoft.com/office/drawing/2014/main" id="{AA2E4560-840E-D5C9-62F4-C22C1E565B08}"/>
              </a:ext>
            </a:extLst>
          </p:cNvPr>
          <p:cNvGrpSpPr/>
          <p:nvPr/>
        </p:nvGrpSpPr>
        <p:grpSpPr>
          <a:xfrm>
            <a:off x="9772334" y="715368"/>
            <a:ext cx="1994353" cy="4071947"/>
            <a:chOff x="5812139" y="178733"/>
            <a:chExt cx="2344092" cy="4786022"/>
          </a:xfrm>
        </p:grpSpPr>
        <p:sp>
          <p:nvSpPr>
            <p:cNvPr id="17" name="Google Shape;91;p14">
              <a:extLst>
                <a:ext uri="{FF2B5EF4-FFF2-40B4-BE49-F238E27FC236}">
                  <a16:creationId xmlns:a16="http://schemas.microsoft.com/office/drawing/2014/main" id="{684AC084-4694-379D-8A2E-52265BFE0D0D}"/>
                </a:ext>
              </a:extLst>
            </p:cNvPr>
            <p:cNvSpPr/>
            <p:nvPr/>
          </p:nvSpPr>
          <p:spPr>
            <a:xfrm>
              <a:off x="5902890" y="254196"/>
              <a:ext cx="2161684" cy="4631829"/>
            </a:xfrm>
            <a:custGeom>
              <a:avLst/>
              <a:gdLst/>
              <a:ahLst/>
              <a:cxnLst/>
              <a:rect l="l" t="t" r="r" b="b"/>
              <a:pathLst>
                <a:path w="7430" h="15922" extrusionOk="0">
                  <a:moveTo>
                    <a:pt x="789" y="0"/>
                  </a:moveTo>
                  <a:cubicBezTo>
                    <a:pt x="353" y="0"/>
                    <a:pt x="1" y="353"/>
                    <a:pt x="1" y="789"/>
                  </a:cubicBezTo>
                  <a:lnTo>
                    <a:pt x="1" y="15133"/>
                  </a:lnTo>
                  <a:cubicBezTo>
                    <a:pt x="1" y="15569"/>
                    <a:pt x="353" y="15922"/>
                    <a:pt x="789" y="15922"/>
                  </a:cubicBezTo>
                  <a:lnTo>
                    <a:pt x="6641" y="15922"/>
                  </a:lnTo>
                  <a:cubicBezTo>
                    <a:pt x="7077" y="15922"/>
                    <a:pt x="7430" y="15569"/>
                    <a:pt x="7430" y="15133"/>
                  </a:cubicBezTo>
                  <a:lnTo>
                    <a:pt x="7430" y="789"/>
                  </a:lnTo>
                  <a:cubicBezTo>
                    <a:pt x="7430" y="353"/>
                    <a:pt x="7077" y="0"/>
                    <a:pt x="6641" y="0"/>
                  </a:cubicBezTo>
                  <a:lnTo>
                    <a:pt x="5721" y="0"/>
                  </a:lnTo>
                  <a:lnTo>
                    <a:pt x="5721" y="265"/>
                  </a:lnTo>
                  <a:cubicBezTo>
                    <a:pt x="5721" y="485"/>
                    <a:pt x="5544" y="666"/>
                    <a:pt x="5324" y="666"/>
                  </a:cubicBezTo>
                  <a:lnTo>
                    <a:pt x="2111" y="666"/>
                  </a:lnTo>
                  <a:cubicBezTo>
                    <a:pt x="1891" y="666"/>
                    <a:pt x="1710" y="485"/>
                    <a:pt x="1710" y="265"/>
                  </a:cubicBezTo>
                  <a:lnTo>
                    <a:pt x="171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;p14">
              <a:extLst>
                <a:ext uri="{FF2B5EF4-FFF2-40B4-BE49-F238E27FC236}">
                  <a16:creationId xmlns:a16="http://schemas.microsoft.com/office/drawing/2014/main" id="{373F6DC5-42D8-0D47-4908-25E249FC6055}"/>
                </a:ext>
              </a:extLst>
            </p:cNvPr>
            <p:cNvSpPr/>
            <p:nvPr/>
          </p:nvSpPr>
          <p:spPr>
            <a:xfrm>
              <a:off x="5837742" y="178745"/>
              <a:ext cx="2294353" cy="4786010"/>
            </a:xfrm>
            <a:custGeom>
              <a:avLst/>
              <a:gdLst/>
              <a:ahLst/>
              <a:cxnLst/>
              <a:rect l="l" t="t" r="r" b="b"/>
              <a:pathLst>
                <a:path w="7886" h="16452" extrusionOk="0">
                  <a:moveTo>
                    <a:pt x="994" y="1"/>
                  </a:moveTo>
                  <a:cubicBezTo>
                    <a:pt x="446" y="1"/>
                    <a:pt x="0" y="447"/>
                    <a:pt x="0" y="995"/>
                  </a:cubicBezTo>
                  <a:lnTo>
                    <a:pt x="0" y="2342"/>
                  </a:lnTo>
                  <a:lnTo>
                    <a:pt x="0" y="2724"/>
                  </a:lnTo>
                  <a:lnTo>
                    <a:pt x="0" y="3434"/>
                  </a:lnTo>
                  <a:lnTo>
                    <a:pt x="0" y="4658"/>
                  </a:lnTo>
                  <a:lnTo>
                    <a:pt x="0" y="4957"/>
                  </a:lnTo>
                  <a:lnTo>
                    <a:pt x="0" y="6181"/>
                  </a:lnTo>
                  <a:lnTo>
                    <a:pt x="0" y="15457"/>
                  </a:lnTo>
                  <a:cubicBezTo>
                    <a:pt x="0" y="16006"/>
                    <a:pt x="446" y="16451"/>
                    <a:pt x="994" y="16451"/>
                  </a:cubicBezTo>
                  <a:lnTo>
                    <a:pt x="6886" y="16451"/>
                  </a:lnTo>
                  <a:cubicBezTo>
                    <a:pt x="7439" y="16451"/>
                    <a:pt x="7885" y="16006"/>
                    <a:pt x="7885" y="15457"/>
                  </a:cubicBezTo>
                  <a:lnTo>
                    <a:pt x="7885" y="5079"/>
                  </a:lnTo>
                  <a:lnTo>
                    <a:pt x="7885" y="3860"/>
                  </a:lnTo>
                  <a:lnTo>
                    <a:pt x="7885" y="995"/>
                  </a:lnTo>
                  <a:cubicBezTo>
                    <a:pt x="7885" y="447"/>
                    <a:pt x="7439" y="1"/>
                    <a:pt x="6886" y="1"/>
                  </a:cubicBezTo>
                  <a:lnTo>
                    <a:pt x="5946" y="1"/>
                  </a:lnTo>
                  <a:lnTo>
                    <a:pt x="5946" y="265"/>
                  </a:lnTo>
                  <a:lnTo>
                    <a:pt x="6866" y="265"/>
                  </a:lnTo>
                  <a:cubicBezTo>
                    <a:pt x="7302" y="265"/>
                    <a:pt x="7655" y="618"/>
                    <a:pt x="7655" y="1054"/>
                  </a:cubicBezTo>
                  <a:lnTo>
                    <a:pt x="7655" y="15398"/>
                  </a:lnTo>
                  <a:cubicBezTo>
                    <a:pt x="7655" y="15834"/>
                    <a:pt x="7302" y="16187"/>
                    <a:pt x="6866" y="16187"/>
                  </a:cubicBezTo>
                  <a:lnTo>
                    <a:pt x="1014" y="16187"/>
                  </a:lnTo>
                  <a:cubicBezTo>
                    <a:pt x="578" y="16187"/>
                    <a:pt x="226" y="15834"/>
                    <a:pt x="226" y="15398"/>
                  </a:cubicBezTo>
                  <a:lnTo>
                    <a:pt x="226" y="1054"/>
                  </a:lnTo>
                  <a:cubicBezTo>
                    <a:pt x="226" y="618"/>
                    <a:pt x="578" y="265"/>
                    <a:pt x="1014" y="265"/>
                  </a:cubicBezTo>
                  <a:lnTo>
                    <a:pt x="1935" y="265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;p14">
              <a:extLst>
                <a:ext uri="{FF2B5EF4-FFF2-40B4-BE49-F238E27FC236}">
                  <a16:creationId xmlns:a16="http://schemas.microsoft.com/office/drawing/2014/main" id="{A83FC460-F6DA-21D7-BF5F-836DA3F943D7}"/>
                </a:ext>
              </a:extLst>
            </p:cNvPr>
            <p:cNvSpPr/>
            <p:nvPr/>
          </p:nvSpPr>
          <p:spPr>
            <a:xfrm>
              <a:off x="6395153" y="178733"/>
              <a:ext cx="1177783" cy="271144"/>
            </a:xfrm>
            <a:custGeom>
              <a:avLst/>
              <a:gdLst/>
              <a:ahLst/>
              <a:cxnLst/>
              <a:rect l="l" t="t" r="r" b="b"/>
              <a:pathLst>
                <a:path w="4012" h="932" extrusionOk="0">
                  <a:moveTo>
                    <a:pt x="2503" y="471"/>
                  </a:moveTo>
                  <a:cubicBezTo>
                    <a:pt x="2547" y="471"/>
                    <a:pt x="2582" y="505"/>
                    <a:pt x="2582" y="549"/>
                  </a:cubicBezTo>
                  <a:cubicBezTo>
                    <a:pt x="2582" y="589"/>
                    <a:pt x="2547" y="623"/>
                    <a:pt x="2503" y="623"/>
                  </a:cubicBezTo>
                  <a:lnTo>
                    <a:pt x="1509" y="623"/>
                  </a:lnTo>
                  <a:cubicBezTo>
                    <a:pt x="1470" y="623"/>
                    <a:pt x="1431" y="589"/>
                    <a:pt x="1431" y="549"/>
                  </a:cubicBezTo>
                  <a:cubicBezTo>
                    <a:pt x="1431" y="505"/>
                    <a:pt x="1470" y="471"/>
                    <a:pt x="1509" y="471"/>
                  </a:cubicBezTo>
                  <a:close/>
                  <a:moveTo>
                    <a:pt x="2924" y="461"/>
                  </a:moveTo>
                  <a:cubicBezTo>
                    <a:pt x="2973" y="461"/>
                    <a:pt x="3013" y="500"/>
                    <a:pt x="3013" y="549"/>
                  </a:cubicBezTo>
                  <a:cubicBezTo>
                    <a:pt x="3013" y="593"/>
                    <a:pt x="2973" y="633"/>
                    <a:pt x="2924" y="633"/>
                  </a:cubicBezTo>
                  <a:cubicBezTo>
                    <a:pt x="2876" y="633"/>
                    <a:pt x="2836" y="593"/>
                    <a:pt x="2836" y="549"/>
                  </a:cubicBezTo>
                  <a:cubicBezTo>
                    <a:pt x="2836" y="500"/>
                    <a:pt x="2876" y="461"/>
                    <a:pt x="2924" y="461"/>
                  </a:cubicBezTo>
                  <a:close/>
                  <a:moveTo>
                    <a:pt x="1" y="1"/>
                  </a:moveTo>
                  <a:lnTo>
                    <a:pt x="1" y="265"/>
                  </a:lnTo>
                  <a:lnTo>
                    <a:pt x="1" y="530"/>
                  </a:lnTo>
                  <a:cubicBezTo>
                    <a:pt x="1" y="750"/>
                    <a:pt x="182" y="931"/>
                    <a:pt x="402" y="931"/>
                  </a:cubicBezTo>
                  <a:lnTo>
                    <a:pt x="3615" y="931"/>
                  </a:lnTo>
                  <a:cubicBezTo>
                    <a:pt x="3835" y="931"/>
                    <a:pt x="4012" y="750"/>
                    <a:pt x="4012" y="530"/>
                  </a:cubicBezTo>
                  <a:lnTo>
                    <a:pt x="4012" y="265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93;p14">
              <a:extLst>
                <a:ext uri="{FF2B5EF4-FFF2-40B4-BE49-F238E27FC236}">
                  <a16:creationId xmlns:a16="http://schemas.microsoft.com/office/drawing/2014/main" id="{A319FFC5-3FAC-E73E-FC82-321E75F4B2B1}"/>
                </a:ext>
              </a:extLst>
            </p:cNvPr>
            <p:cNvSpPr/>
            <p:nvPr/>
          </p:nvSpPr>
          <p:spPr>
            <a:xfrm>
              <a:off x="5854616" y="197363"/>
              <a:ext cx="2260313" cy="4748774"/>
            </a:xfrm>
            <a:custGeom>
              <a:avLst/>
              <a:gdLst/>
              <a:ahLst/>
              <a:cxnLst/>
              <a:rect l="l" t="t" r="r" b="b"/>
              <a:pathLst>
                <a:path w="7769" h="16324" extrusionOk="0">
                  <a:moveTo>
                    <a:pt x="6755" y="16324"/>
                  </a:moveTo>
                  <a:lnTo>
                    <a:pt x="1010" y="16324"/>
                  </a:lnTo>
                  <a:cubicBezTo>
                    <a:pt x="452" y="16324"/>
                    <a:pt x="1" y="15863"/>
                    <a:pt x="1" y="15300"/>
                  </a:cubicBezTo>
                  <a:lnTo>
                    <a:pt x="1" y="1024"/>
                  </a:lnTo>
                  <a:cubicBezTo>
                    <a:pt x="1" y="461"/>
                    <a:pt x="452" y="1"/>
                    <a:pt x="1010" y="1"/>
                  </a:cubicBezTo>
                  <a:lnTo>
                    <a:pt x="6755" y="1"/>
                  </a:lnTo>
                  <a:cubicBezTo>
                    <a:pt x="7313" y="1"/>
                    <a:pt x="7768" y="461"/>
                    <a:pt x="7768" y="1024"/>
                  </a:cubicBezTo>
                  <a:lnTo>
                    <a:pt x="7768" y="15300"/>
                  </a:lnTo>
                  <a:cubicBezTo>
                    <a:pt x="7768" y="15863"/>
                    <a:pt x="7313" y="16324"/>
                    <a:pt x="6755" y="16324"/>
                  </a:cubicBezTo>
                  <a:close/>
                  <a:moveTo>
                    <a:pt x="1010" y="79"/>
                  </a:moveTo>
                  <a:cubicBezTo>
                    <a:pt x="496" y="79"/>
                    <a:pt x="79" y="500"/>
                    <a:pt x="79" y="1024"/>
                  </a:cubicBezTo>
                  <a:lnTo>
                    <a:pt x="79" y="15300"/>
                  </a:lnTo>
                  <a:cubicBezTo>
                    <a:pt x="79" y="15819"/>
                    <a:pt x="496" y="16245"/>
                    <a:pt x="1010" y="16245"/>
                  </a:cubicBezTo>
                  <a:lnTo>
                    <a:pt x="6755" y="16245"/>
                  </a:lnTo>
                  <a:cubicBezTo>
                    <a:pt x="7269" y="16245"/>
                    <a:pt x="7685" y="15819"/>
                    <a:pt x="7685" y="15300"/>
                  </a:cubicBezTo>
                  <a:lnTo>
                    <a:pt x="7685" y="1024"/>
                  </a:lnTo>
                  <a:cubicBezTo>
                    <a:pt x="7685" y="500"/>
                    <a:pt x="7269" y="79"/>
                    <a:pt x="6755" y="79"/>
                  </a:cubicBezTo>
                  <a:lnTo>
                    <a:pt x="1010" y="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Google Shape;94;p14">
              <a:extLst>
                <a:ext uri="{FF2B5EF4-FFF2-40B4-BE49-F238E27FC236}">
                  <a16:creationId xmlns:a16="http://schemas.microsoft.com/office/drawing/2014/main" id="{0699CF3F-12D4-50E2-2D7B-E9FC49A578CF}"/>
                </a:ext>
              </a:extLst>
            </p:cNvPr>
            <p:cNvSpPr/>
            <p:nvPr/>
          </p:nvSpPr>
          <p:spPr>
            <a:xfrm>
              <a:off x="7228085" y="312853"/>
              <a:ext cx="51496" cy="50036"/>
            </a:xfrm>
            <a:custGeom>
              <a:avLst/>
              <a:gdLst/>
              <a:ahLst/>
              <a:cxnLst/>
              <a:rect l="l" t="t" r="r" b="b"/>
              <a:pathLst>
                <a:path w="177" h="172" extrusionOk="0">
                  <a:moveTo>
                    <a:pt x="88" y="0"/>
                  </a:moveTo>
                  <a:cubicBezTo>
                    <a:pt x="40" y="0"/>
                    <a:pt x="0" y="39"/>
                    <a:pt x="0" y="88"/>
                  </a:cubicBezTo>
                  <a:cubicBezTo>
                    <a:pt x="0" y="132"/>
                    <a:pt x="40" y="172"/>
                    <a:pt x="88" y="172"/>
                  </a:cubicBezTo>
                  <a:cubicBezTo>
                    <a:pt x="137" y="172"/>
                    <a:pt x="177" y="132"/>
                    <a:pt x="177" y="88"/>
                  </a:cubicBezTo>
                  <a:cubicBezTo>
                    <a:pt x="177" y="39"/>
                    <a:pt x="137" y="0"/>
                    <a:pt x="88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>
              <a:solidFill>
                <a:srgbClr val="7C24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5;p14">
              <a:extLst>
                <a:ext uri="{FF2B5EF4-FFF2-40B4-BE49-F238E27FC236}">
                  <a16:creationId xmlns:a16="http://schemas.microsoft.com/office/drawing/2014/main" id="{CCD425D2-C4AE-EE92-B134-AECE1617227B}"/>
                </a:ext>
              </a:extLst>
            </p:cNvPr>
            <p:cNvSpPr/>
            <p:nvPr/>
          </p:nvSpPr>
          <p:spPr>
            <a:xfrm>
              <a:off x="6816459" y="315471"/>
              <a:ext cx="335163" cy="44509"/>
            </a:xfrm>
            <a:custGeom>
              <a:avLst/>
              <a:gdLst/>
              <a:ahLst/>
              <a:cxnLst/>
              <a:rect l="l" t="t" r="r" b="b"/>
              <a:pathLst>
                <a:path w="1152" h="153" extrusionOk="0">
                  <a:moveTo>
                    <a:pt x="79" y="1"/>
                  </a:moveTo>
                  <a:cubicBezTo>
                    <a:pt x="40" y="1"/>
                    <a:pt x="1" y="35"/>
                    <a:pt x="1" y="79"/>
                  </a:cubicBezTo>
                  <a:cubicBezTo>
                    <a:pt x="1" y="119"/>
                    <a:pt x="40" y="153"/>
                    <a:pt x="79" y="153"/>
                  </a:cubicBezTo>
                  <a:lnTo>
                    <a:pt x="1073" y="153"/>
                  </a:lnTo>
                  <a:cubicBezTo>
                    <a:pt x="1117" y="153"/>
                    <a:pt x="1152" y="119"/>
                    <a:pt x="1152" y="79"/>
                  </a:cubicBezTo>
                  <a:cubicBezTo>
                    <a:pt x="1152" y="35"/>
                    <a:pt x="1117" y="1"/>
                    <a:pt x="1073" y="1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>
              <a:solidFill>
                <a:srgbClr val="7C24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8;p14">
              <a:extLst>
                <a:ext uri="{FF2B5EF4-FFF2-40B4-BE49-F238E27FC236}">
                  <a16:creationId xmlns:a16="http://schemas.microsoft.com/office/drawing/2014/main" id="{D20D1582-752B-F90A-D7ED-749A41A16165}"/>
                </a:ext>
              </a:extLst>
            </p:cNvPr>
            <p:cNvSpPr/>
            <p:nvPr/>
          </p:nvSpPr>
          <p:spPr>
            <a:xfrm>
              <a:off x="7712841" y="334089"/>
              <a:ext cx="88446" cy="68654"/>
            </a:xfrm>
            <a:custGeom>
              <a:avLst/>
              <a:gdLst/>
              <a:ahLst/>
              <a:cxnLst/>
              <a:rect l="l" t="t" r="r" b="b"/>
              <a:pathLst>
                <a:path w="304" h="236" extrusionOk="0">
                  <a:moveTo>
                    <a:pt x="152" y="1"/>
                  </a:moveTo>
                  <a:cubicBezTo>
                    <a:pt x="93" y="1"/>
                    <a:pt x="39" y="25"/>
                    <a:pt x="0" y="59"/>
                  </a:cubicBezTo>
                  <a:lnTo>
                    <a:pt x="25" y="84"/>
                  </a:lnTo>
                  <a:cubicBezTo>
                    <a:pt x="54" y="50"/>
                    <a:pt x="103" y="30"/>
                    <a:pt x="152" y="30"/>
                  </a:cubicBezTo>
                  <a:cubicBezTo>
                    <a:pt x="201" y="30"/>
                    <a:pt x="245" y="50"/>
                    <a:pt x="279" y="84"/>
                  </a:cubicBezTo>
                  <a:lnTo>
                    <a:pt x="304" y="59"/>
                  </a:lnTo>
                  <a:cubicBezTo>
                    <a:pt x="265" y="25"/>
                    <a:pt x="211" y="1"/>
                    <a:pt x="152" y="1"/>
                  </a:cubicBezTo>
                  <a:close/>
                  <a:moveTo>
                    <a:pt x="152" y="59"/>
                  </a:moveTo>
                  <a:cubicBezTo>
                    <a:pt x="108" y="59"/>
                    <a:pt x="74" y="79"/>
                    <a:pt x="44" y="104"/>
                  </a:cubicBezTo>
                  <a:lnTo>
                    <a:pt x="69" y="128"/>
                  </a:lnTo>
                  <a:cubicBezTo>
                    <a:pt x="88" y="104"/>
                    <a:pt x="118" y="94"/>
                    <a:pt x="152" y="94"/>
                  </a:cubicBezTo>
                  <a:cubicBezTo>
                    <a:pt x="186" y="94"/>
                    <a:pt x="216" y="104"/>
                    <a:pt x="235" y="128"/>
                  </a:cubicBezTo>
                  <a:lnTo>
                    <a:pt x="260" y="104"/>
                  </a:lnTo>
                  <a:cubicBezTo>
                    <a:pt x="230" y="79"/>
                    <a:pt x="191" y="59"/>
                    <a:pt x="152" y="59"/>
                  </a:cubicBezTo>
                  <a:close/>
                  <a:moveTo>
                    <a:pt x="152" y="128"/>
                  </a:moveTo>
                  <a:cubicBezTo>
                    <a:pt x="128" y="128"/>
                    <a:pt x="108" y="138"/>
                    <a:pt x="93" y="152"/>
                  </a:cubicBezTo>
                  <a:lnTo>
                    <a:pt x="118" y="177"/>
                  </a:lnTo>
                  <a:cubicBezTo>
                    <a:pt x="123" y="167"/>
                    <a:pt x="137" y="162"/>
                    <a:pt x="152" y="162"/>
                  </a:cubicBezTo>
                  <a:cubicBezTo>
                    <a:pt x="167" y="162"/>
                    <a:pt x="177" y="167"/>
                    <a:pt x="186" y="177"/>
                  </a:cubicBezTo>
                  <a:lnTo>
                    <a:pt x="211" y="152"/>
                  </a:lnTo>
                  <a:cubicBezTo>
                    <a:pt x="196" y="138"/>
                    <a:pt x="172" y="128"/>
                    <a:pt x="152" y="128"/>
                  </a:cubicBezTo>
                  <a:close/>
                  <a:moveTo>
                    <a:pt x="152" y="187"/>
                  </a:moveTo>
                  <a:cubicBezTo>
                    <a:pt x="137" y="187"/>
                    <a:pt x="128" y="197"/>
                    <a:pt x="128" y="211"/>
                  </a:cubicBezTo>
                  <a:cubicBezTo>
                    <a:pt x="128" y="226"/>
                    <a:pt x="137" y="236"/>
                    <a:pt x="152" y="236"/>
                  </a:cubicBezTo>
                  <a:cubicBezTo>
                    <a:pt x="167" y="236"/>
                    <a:pt x="177" y="226"/>
                    <a:pt x="177" y="211"/>
                  </a:cubicBezTo>
                  <a:cubicBezTo>
                    <a:pt x="177" y="197"/>
                    <a:pt x="167" y="187"/>
                    <a:pt x="152" y="18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;p14">
              <a:extLst>
                <a:ext uri="{FF2B5EF4-FFF2-40B4-BE49-F238E27FC236}">
                  <a16:creationId xmlns:a16="http://schemas.microsoft.com/office/drawing/2014/main" id="{366C7041-12F1-3E51-64E0-4F8DA3F3B50C}"/>
                </a:ext>
              </a:extLst>
            </p:cNvPr>
            <p:cNvSpPr/>
            <p:nvPr/>
          </p:nvSpPr>
          <p:spPr>
            <a:xfrm>
              <a:off x="7614503" y="343980"/>
              <a:ext cx="77099" cy="57309"/>
            </a:xfrm>
            <a:custGeom>
              <a:avLst/>
              <a:gdLst/>
              <a:ahLst/>
              <a:cxnLst/>
              <a:rect l="l" t="t" r="r" b="b"/>
              <a:pathLst>
                <a:path w="265" h="197" extrusionOk="0">
                  <a:moveTo>
                    <a:pt x="0" y="143"/>
                  </a:moveTo>
                  <a:lnTo>
                    <a:pt x="0" y="192"/>
                  </a:lnTo>
                  <a:lnTo>
                    <a:pt x="30" y="192"/>
                  </a:lnTo>
                  <a:lnTo>
                    <a:pt x="30" y="143"/>
                  </a:lnTo>
                  <a:close/>
                  <a:moveTo>
                    <a:pt x="59" y="109"/>
                  </a:moveTo>
                  <a:lnTo>
                    <a:pt x="59" y="192"/>
                  </a:lnTo>
                  <a:lnTo>
                    <a:pt x="88" y="192"/>
                  </a:lnTo>
                  <a:lnTo>
                    <a:pt x="88" y="109"/>
                  </a:lnTo>
                  <a:close/>
                  <a:moveTo>
                    <a:pt x="118" y="70"/>
                  </a:moveTo>
                  <a:lnTo>
                    <a:pt x="118" y="192"/>
                  </a:lnTo>
                  <a:lnTo>
                    <a:pt x="147" y="192"/>
                  </a:lnTo>
                  <a:lnTo>
                    <a:pt x="147" y="70"/>
                  </a:lnTo>
                  <a:close/>
                  <a:moveTo>
                    <a:pt x="177" y="35"/>
                  </a:moveTo>
                  <a:lnTo>
                    <a:pt x="177" y="192"/>
                  </a:lnTo>
                  <a:lnTo>
                    <a:pt x="206" y="192"/>
                  </a:lnTo>
                  <a:lnTo>
                    <a:pt x="206" y="35"/>
                  </a:lnTo>
                  <a:close/>
                  <a:moveTo>
                    <a:pt x="235" y="1"/>
                  </a:moveTo>
                  <a:lnTo>
                    <a:pt x="235" y="197"/>
                  </a:lnTo>
                  <a:lnTo>
                    <a:pt x="265" y="197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Google Shape;100;p14">
              <a:extLst>
                <a:ext uri="{FF2B5EF4-FFF2-40B4-BE49-F238E27FC236}">
                  <a16:creationId xmlns:a16="http://schemas.microsoft.com/office/drawing/2014/main" id="{78687F94-EB13-98B5-EA11-357D54F61F43}"/>
                </a:ext>
              </a:extLst>
            </p:cNvPr>
            <p:cNvSpPr/>
            <p:nvPr/>
          </p:nvSpPr>
          <p:spPr>
            <a:xfrm>
              <a:off x="7823979" y="345434"/>
              <a:ext cx="115503" cy="55854"/>
            </a:xfrm>
            <a:custGeom>
              <a:avLst/>
              <a:gdLst/>
              <a:ahLst/>
              <a:cxnLst/>
              <a:rect l="l" t="t" r="r" b="b"/>
              <a:pathLst>
                <a:path w="397" h="192" extrusionOk="0">
                  <a:moveTo>
                    <a:pt x="44" y="20"/>
                  </a:moveTo>
                  <a:cubicBezTo>
                    <a:pt x="30" y="20"/>
                    <a:pt x="20" y="35"/>
                    <a:pt x="20" y="50"/>
                  </a:cubicBezTo>
                  <a:lnTo>
                    <a:pt x="20" y="148"/>
                  </a:lnTo>
                  <a:cubicBezTo>
                    <a:pt x="20" y="162"/>
                    <a:pt x="30" y="172"/>
                    <a:pt x="44" y="172"/>
                  </a:cubicBezTo>
                  <a:lnTo>
                    <a:pt x="274" y="172"/>
                  </a:lnTo>
                  <a:lnTo>
                    <a:pt x="274" y="20"/>
                  </a:lnTo>
                  <a:close/>
                  <a:moveTo>
                    <a:pt x="338" y="11"/>
                  </a:moveTo>
                  <a:cubicBezTo>
                    <a:pt x="358" y="11"/>
                    <a:pt x="372" y="25"/>
                    <a:pt x="372" y="45"/>
                  </a:cubicBezTo>
                  <a:lnTo>
                    <a:pt x="372" y="153"/>
                  </a:lnTo>
                  <a:cubicBezTo>
                    <a:pt x="372" y="172"/>
                    <a:pt x="358" y="187"/>
                    <a:pt x="338" y="187"/>
                  </a:cubicBezTo>
                  <a:lnTo>
                    <a:pt x="39" y="187"/>
                  </a:lnTo>
                  <a:cubicBezTo>
                    <a:pt x="25" y="187"/>
                    <a:pt x="5" y="172"/>
                    <a:pt x="5" y="153"/>
                  </a:cubicBezTo>
                  <a:lnTo>
                    <a:pt x="5" y="45"/>
                  </a:lnTo>
                  <a:cubicBezTo>
                    <a:pt x="5" y="25"/>
                    <a:pt x="25" y="11"/>
                    <a:pt x="39" y="11"/>
                  </a:cubicBezTo>
                  <a:close/>
                  <a:moveTo>
                    <a:pt x="39" y="1"/>
                  </a:moveTo>
                  <a:cubicBezTo>
                    <a:pt x="20" y="1"/>
                    <a:pt x="0" y="20"/>
                    <a:pt x="0" y="45"/>
                  </a:cubicBezTo>
                  <a:lnTo>
                    <a:pt x="0" y="153"/>
                  </a:lnTo>
                  <a:cubicBezTo>
                    <a:pt x="0" y="172"/>
                    <a:pt x="20" y="192"/>
                    <a:pt x="39" y="192"/>
                  </a:cubicBezTo>
                  <a:lnTo>
                    <a:pt x="338" y="192"/>
                  </a:lnTo>
                  <a:cubicBezTo>
                    <a:pt x="363" y="192"/>
                    <a:pt x="377" y="172"/>
                    <a:pt x="377" y="153"/>
                  </a:cubicBezTo>
                  <a:lnTo>
                    <a:pt x="377" y="123"/>
                  </a:lnTo>
                  <a:lnTo>
                    <a:pt x="397" y="123"/>
                  </a:lnTo>
                  <a:lnTo>
                    <a:pt x="397" y="74"/>
                  </a:lnTo>
                  <a:lnTo>
                    <a:pt x="377" y="74"/>
                  </a:lnTo>
                  <a:lnTo>
                    <a:pt x="377" y="45"/>
                  </a:lnTo>
                  <a:cubicBezTo>
                    <a:pt x="377" y="20"/>
                    <a:pt x="363" y="1"/>
                    <a:pt x="33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Google Shape;101;p14">
              <a:extLst>
                <a:ext uri="{FF2B5EF4-FFF2-40B4-BE49-F238E27FC236}">
                  <a16:creationId xmlns:a16="http://schemas.microsoft.com/office/drawing/2014/main" id="{CF3EB8EE-AEE1-A65E-9C9D-CCF91A622D85}"/>
                </a:ext>
              </a:extLst>
            </p:cNvPr>
            <p:cNvSpPr/>
            <p:nvPr/>
          </p:nvSpPr>
          <p:spPr>
            <a:xfrm>
              <a:off x="8064585" y="611905"/>
              <a:ext cx="67498" cy="33163"/>
            </a:xfrm>
            <a:custGeom>
              <a:avLst/>
              <a:gdLst/>
              <a:ahLst/>
              <a:cxnLst/>
              <a:rect l="l" t="t" r="r" b="b"/>
              <a:pathLst>
                <a:path w="232" h="114" extrusionOk="0">
                  <a:moveTo>
                    <a:pt x="1" y="1"/>
                  </a:moveTo>
                  <a:lnTo>
                    <a:pt x="1" y="113"/>
                  </a:lnTo>
                  <a:lnTo>
                    <a:pt x="231" y="11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2;p14">
              <a:extLst>
                <a:ext uri="{FF2B5EF4-FFF2-40B4-BE49-F238E27FC236}">
                  <a16:creationId xmlns:a16="http://schemas.microsoft.com/office/drawing/2014/main" id="{F432D31F-8A6A-C028-3D41-C368CA68A6DB}"/>
                </a:ext>
              </a:extLst>
            </p:cNvPr>
            <p:cNvSpPr/>
            <p:nvPr/>
          </p:nvSpPr>
          <p:spPr>
            <a:xfrm>
              <a:off x="5837742" y="611905"/>
              <a:ext cx="65752" cy="33163"/>
            </a:xfrm>
            <a:custGeom>
              <a:avLst/>
              <a:gdLst/>
              <a:ahLst/>
              <a:cxnLst/>
              <a:rect l="l" t="t" r="r" b="b"/>
              <a:pathLst>
                <a:path w="226" h="114" extrusionOk="0">
                  <a:moveTo>
                    <a:pt x="0" y="1"/>
                  </a:moveTo>
                  <a:lnTo>
                    <a:pt x="0" y="113"/>
                  </a:lnTo>
                  <a:lnTo>
                    <a:pt x="226" y="113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;p14">
              <a:extLst>
                <a:ext uri="{FF2B5EF4-FFF2-40B4-BE49-F238E27FC236}">
                  <a16:creationId xmlns:a16="http://schemas.microsoft.com/office/drawing/2014/main" id="{34E2793D-36C1-48D4-7145-5862DF12D306}"/>
                </a:ext>
              </a:extLst>
            </p:cNvPr>
            <p:cNvSpPr/>
            <p:nvPr/>
          </p:nvSpPr>
          <p:spPr>
            <a:xfrm>
              <a:off x="8131792" y="1301644"/>
              <a:ext cx="24439" cy="354907"/>
            </a:xfrm>
            <a:custGeom>
              <a:avLst/>
              <a:gdLst/>
              <a:ahLst/>
              <a:cxnLst/>
              <a:rect l="l" t="t" r="r" b="b"/>
              <a:pathLst>
                <a:path w="84" h="1220" extrusionOk="0">
                  <a:moveTo>
                    <a:pt x="0" y="0"/>
                  </a:moveTo>
                  <a:lnTo>
                    <a:pt x="0" y="1219"/>
                  </a:lnTo>
                  <a:lnTo>
                    <a:pt x="39" y="1219"/>
                  </a:lnTo>
                  <a:cubicBezTo>
                    <a:pt x="64" y="1219"/>
                    <a:pt x="83" y="1200"/>
                    <a:pt x="83" y="1175"/>
                  </a:cubicBezTo>
                  <a:lnTo>
                    <a:pt x="83" y="44"/>
                  </a:lnTo>
                  <a:cubicBezTo>
                    <a:pt x="83" y="20"/>
                    <a:pt x="64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;p14">
              <a:extLst>
                <a:ext uri="{FF2B5EF4-FFF2-40B4-BE49-F238E27FC236}">
                  <a16:creationId xmlns:a16="http://schemas.microsoft.com/office/drawing/2014/main" id="{9B6487A5-7265-81CC-CABF-446AD9477339}"/>
                </a:ext>
              </a:extLst>
            </p:cNvPr>
            <p:cNvSpPr/>
            <p:nvPr/>
          </p:nvSpPr>
          <p:spPr>
            <a:xfrm>
              <a:off x="5812139" y="1620769"/>
              <a:ext cx="25894" cy="356362"/>
            </a:xfrm>
            <a:custGeom>
              <a:avLst/>
              <a:gdLst/>
              <a:ahLst/>
              <a:cxnLst/>
              <a:rect l="l" t="t" r="r" b="b"/>
              <a:pathLst>
                <a:path w="89" h="1225" extrusionOk="0">
                  <a:moveTo>
                    <a:pt x="44" y="0"/>
                  </a:moveTo>
                  <a:cubicBezTo>
                    <a:pt x="20" y="0"/>
                    <a:pt x="0" y="20"/>
                    <a:pt x="0" y="49"/>
                  </a:cubicBezTo>
                  <a:lnTo>
                    <a:pt x="0" y="1180"/>
                  </a:lnTo>
                  <a:cubicBezTo>
                    <a:pt x="0" y="1205"/>
                    <a:pt x="20" y="1224"/>
                    <a:pt x="44" y="1224"/>
                  </a:cubicBezTo>
                  <a:lnTo>
                    <a:pt x="88" y="122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5;p14">
              <a:extLst>
                <a:ext uri="{FF2B5EF4-FFF2-40B4-BE49-F238E27FC236}">
                  <a16:creationId xmlns:a16="http://schemas.microsoft.com/office/drawing/2014/main" id="{FD603F41-D4F9-0645-B6D7-2EBA5FDC63F3}"/>
                </a:ext>
              </a:extLst>
            </p:cNvPr>
            <p:cNvSpPr/>
            <p:nvPr/>
          </p:nvSpPr>
          <p:spPr>
            <a:xfrm>
              <a:off x="5812139" y="1177427"/>
              <a:ext cx="25894" cy="356653"/>
            </a:xfrm>
            <a:custGeom>
              <a:avLst/>
              <a:gdLst/>
              <a:ahLst/>
              <a:cxnLst/>
              <a:rect l="l" t="t" r="r" b="b"/>
              <a:pathLst>
                <a:path w="89" h="1226" extrusionOk="0">
                  <a:moveTo>
                    <a:pt x="44" y="1"/>
                  </a:moveTo>
                  <a:cubicBezTo>
                    <a:pt x="20" y="1"/>
                    <a:pt x="0" y="21"/>
                    <a:pt x="0" y="45"/>
                  </a:cubicBezTo>
                  <a:lnTo>
                    <a:pt x="0" y="1181"/>
                  </a:lnTo>
                  <a:cubicBezTo>
                    <a:pt x="0" y="1206"/>
                    <a:pt x="20" y="1225"/>
                    <a:pt x="44" y="1225"/>
                  </a:cubicBezTo>
                  <a:lnTo>
                    <a:pt x="88" y="1225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6;p14">
              <a:extLst>
                <a:ext uri="{FF2B5EF4-FFF2-40B4-BE49-F238E27FC236}">
                  <a16:creationId xmlns:a16="http://schemas.microsoft.com/office/drawing/2014/main" id="{850889A4-6162-5BAB-0FDD-03D0DCCC98A9}"/>
                </a:ext>
              </a:extLst>
            </p:cNvPr>
            <p:cNvSpPr/>
            <p:nvPr/>
          </p:nvSpPr>
          <p:spPr>
            <a:xfrm>
              <a:off x="5812139" y="859757"/>
              <a:ext cx="25894" cy="111418"/>
            </a:xfrm>
            <a:custGeom>
              <a:avLst/>
              <a:gdLst/>
              <a:ahLst/>
              <a:cxnLst/>
              <a:rect l="l" t="t" r="r" b="b"/>
              <a:pathLst>
                <a:path w="89" h="383" extrusionOk="0">
                  <a:moveTo>
                    <a:pt x="44" y="1"/>
                  </a:moveTo>
                  <a:cubicBezTo>
                    <a:pt x="20" y="1"/>
                    <a:pt x="0" y="20"/>
                    <a:pt x="0" y="45"/>
                  </a:cubicBezTo>
                  <a:lnTo>
                    <a:pt x="0" y="339"/>
                  </a:lnTo>
                  <a:cubicBezTo>
                    <a:pt x="0" y="363"/>
                    <a:pt x="20" y="383"/>
                    <a:pt x="44" y="383"/>
                  </a:cubicBezTo>
                  <a:lnTo>
                    <a:pt x="88" y="383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7;p14">
              <a:extLst>
                <a:ext uri="{FF2B5EF4-FFF2-40B4-BE49-F238E27FC236}">
                  <a16:creationId xmlns:a16="http://schemas.microsoft.com/office/drawing/2014/main" id="{87EF9463-4D41-40D8-13E6-7A097CAF143C}"/>
                </a:ext>
              </a:extLst>
            </p:cNvPr>
            <p:cNvSpPr/>
            <p:nvPr/>
          </p:nvSpPr>
          <p:spPr>
            <a:xfrm>
              <a:off x="8064585" y="4496962"/>
              <a:ext cx="67498" cy="34618"/>
            </a:xfrm>
            <a:custGeom>
              <a:avLst/>
              <a:gdLst/>
              <a:ahLst/>
              <a:cxnLst/>
              <a:rect l="l" t="t" r="r" b="b"/>
              <a:pathLst>
                <a:path w="232" h="119" extrusionOk="0">
                  <a:moveTo>
                    <a:pt x="1" y="1"/>
                  </a:moveTo>
                  <a:lnTo>
                    <a:pt x="1" y="118"/>
                  </a:lnTo>
                  <a:lnTo>
                    <a:pt x="231" y="118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8;p14">
              <a:extLst>
                <a:ext uri="{FF2B5EF4-FFF2-40B4-BE49-F238E27FC236}">
                  <a16:creationId xmlns:a16="http://schemas.microsoft.com/office/drawing/2014/main" id="{CB953754-F868-532C-9EA5-312C6D3A5D36}"/>
                </a:ext>
              </a:extLst>
            </p:cNvPr>
            <p:cNvSpPr/>
            <p:nvPr/>
          </p:nvSpPr>
          <p:spPr>
            <a:xfrm>
              <a:off x="5837742" y="4496962"/>
              <a:ext cx="65752" cy="34618"/>
            </a:xfrm>
            <a:custGeom>
              <a:avLst/>
              <a:gdLst/>
              <a:ahLst/>
              <a:cxnLst/>
              <a:rect l="l" t="t" r="r" b="b"/>
              <a:pathLst>
                <a:path w="226" h="119" extrusionOk="0">
                  <a:moveTo>
                    <a:pt x="0" y="1"/>
                  </a:moveTo>
                  <a:lnTo>
                    <a:pt x="0" y="118"/>
                  </a:lnTo>
                  <a:lnTo>
                    <a:pt x="226" y="11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9;p14">
              <a:extLst>
                <a:ext uri="{FF2B5EF4-FFF2-40B4-BE49-F238E27FC236}">
                  <a16:creationId xmlns:a16="http://schemas.microsoft.com/office/drawing/2014/main" id="{94B7BCAB-E6A1-F422-C1A6-A08FE4A3501D}"/>
                </a:ext>
              </a:extLst>
            </p:cNvPr>
            <p:cNvSpPr/>
            <p:nvPr/>
          </p:nvSpPr>
          <p:spPr>
            <a:xfrm>
              <a:off x="6649976" y="3637490"/>
              <a:ext cx="4598" cy="4470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" y="0"/>
                  </a:moveTo>
                  <a:lnTo>
                    <a:pt x="27" y="34"/>
                  </a:lnTo>
                  <a:lnTo>
                    <a:pt x="35" y="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A6246CF0-D6E4-6652-4AD7-8381B43858BD}"/>
              </a:ext>
            </a:extLst>
          </p:cNvPr>
          <p:cNvGrpSpPr/>
          <p:nvPr/>
        </p:nvGrpSpPr>
        <p:grpSpPr>
          <a:xfrm>
            <a:off x="-5323755" y="589063"/>
            <a:ext cx="4496466" cy="4321778"/>
            <a:chOff x="-2039323" y="410861"/>
            <a:chExt cx="4496466" cy="4321778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04991B7A-FB3B-4F64-0D1F-AD96D30A37A8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41" name="Agrupar 40">
                <a:extLst>
                  <a:ext uri="{FF2B5EF4-FFF2-40B4-BE49-F238E27FC236}">
                    <a16:creationId xmlns:a16="http://schemas.microsoft.com/office/drawing/2014/main" id="{A13BC971-46FD-9DB8-5C83-A4817F3FF165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FAA3369-6463-2B74-BD27-3E23360F0529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85B6164-254A-4AB9-8875-E39C7A7C8257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50" name="Conexão Reta 49">
                  <a:extLst>
                    <a:ext uri="{FF2B5EF4-FFF2-40B4-BE49-F238E27FC236}">
                      <a16:creationId xmlns:a16="http://schemas.microsoft.com/office/drawing/2014/main" id="{540FA1E2-6052-D6A8-DCCA-FD1578A7123D}"/>
                    </a:ext>
                  </a:extLst>
                </p:cNvPr>
                <p:cNvCxnSpPr>
                  <a:stCxn id="48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xão Reta 50">
                  <a:extLst>
                    <a:ext uri="{FF2B5EF4-FFF2-40B4-BE49-F238E27FC236}">
                      <a16:creationId xmlns:a16="http://schemas.microsoft.com/office/drawing/2014/main" id="{0E05C3A0-4030-E7A5-9C03-3FCB832B4732}"/>
                    </a:ext>
                  </a:extLst>
                </p:cNvPr>
                <p:cNvCxnSpPr>
                  <a:stCxn id="48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xão Reta 51">
                  <a:extLst>
                    <a:ext uri="{FF2B5EF4-FFF2-40B4-BE49-F238E27FC236}">
                      <a16:creationId xmlns:a16="http://schemas.microsoft.com/office/drawing/2014/main" id="{24A20D6F-7639-9A5F-194C-7F3F1985DD8C}"/>
                    </a:ext>
                  </a:extLst>
                </p:cNvPr>
                <p:cNvCxnSpPr>
                  <a:cxnSpLocks/>
                  <a:stCxn id="48" idx="1"/>
                  <a:endCxn id="48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xão Reta 52">
                  <a:extLst>
                    <a:ext uri="{FF2B5EF4-FFF2-40B4-BE49-F238E27FC236}">
                      <a16:creationId xmlns:a16="http://schemas.microsoft.com/office/drawing/2014/main" id="{39A07F53-9D46-83F5-5400-F974026FEF7C}"/>
                    </a:ext>
                  </a:extLst>
                </p:cNvPr>
                <p:cNvCxnSpPr>
                  <a:cxnSpLocks/>
                  <a:stCxn id="48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2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834CCC0A-8816-7B88-7B6B-E35BE87C4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Subscribe Special Lineal icon">
                <a:extLst>
                  <a:ext uri="{FF2B5EF4-FFF2-40B4-BE49-F238E27FC236}">
                    <a16:creationId xmlns:a16="http://schemas.microsoft.com/office/drawing/2014/main" id="{D8B029B4-67E7-4669-0EEB-A23F966554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718299">
                <a:off x="1380256" y="3004062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8" descr="Serviço - ícones de interface grátis">
                <a:extLst>
                  <a:ext uri="{FF2B5EF4-FFF2-40B4-BE49-F238E27FC236}">
                    <a16:creationId xmlns:a16="http://schemas.microsoft.com/office/drawing/2014/main" id="{0925AE05-4698-FE73-AA1B-3AF70605B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803201">
                <a:off x="-1111856" y="2260131"/>
                <a:ext cx="843572" cy="843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2B5EA0D9-4420-6871-8625-F9EB3ED4B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E8299E61-7307-1185-590D-5B9E99571D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786" y="3479051"/>
                <a:ext cx="743290" cy="743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0873B770-5F61-5C98-C1D9-03D6777E4A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218174">
                <a:off x="-633769" y="3213720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9" name="Picture 2" descr="Receita - ícones de negócios e finanças grátis">
              <a:extLst>
                <a:ext uri="{FF2B5EF4-FFF2-40B4-BE49-F238E27FC236}">
                  <a16:creationId xmlns:a16="http://schemas.microsoft.com/office/drawing/2014/main" id="{573738EC-163D-4F06-2CD4-57BB39757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1954">
              <a:off x="763490" y="876803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rescimento - ícones de o negócio grátis">
              <a:extLst>
                <a:ext uri="{FF2B5EF4-FFF2-40B4-BE49-F238E27FC236}">
                  <a16:creationId xmlns:a16="http://schemas.microsoft.com/office/drawing/2014/main" id="{9748D2F3-FA32-1945-62D0-4CFC84E7C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94865">
              <a:off x="-413847" y="668979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512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2310315" y="-2502470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03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39" name="Google Shape;464;p46">
            <a:extLst>
              <a:ext uri="{FF2B5EF4-FFF2-40B4-BE49-F238E27FC236}">
                <a16:creationId xmlns:a16="http://schemas.microsoft.com/office/drawing/2014/main" id="{3A153DB5-902F-2BCD-F812-736A602F251E}"/>
              </a:ext>
            </a:extLst>
          </p:cNvPr>
          <p:cNvSpPr txBox="1"/>
          <p:nvPr/>
        </p:nvSpPr>
        <p:spPr>
          <a:xfrm>
            <a:off x="3175894" y="1807803"/>
            <a:ext cx="3465515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Atualizações constantes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Interface intuitivo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Recomendações personalizadas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Segurança dos dados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723092" y="264530"/>
            <a:ext cx="2684867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Posicionamento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5A6F79D-52D8-730D-EEDD-DC83A9A15040}"/>
              </a:ext>
            </a:extLst>
          </p:cNvPr>
          <p:cNvGrpSpPr/>
          <p:nvPr/>
        </p:nvGrpSpPr>
        <p:grpSpPr>
          <a:xfrm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72154FB1-5D06-C035-5B87-187C25F6E790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37" name="Agrupar 36">
                <a:extLst>
                  <a:ext uri="{FF2B5EF4-FFF2-40B4-BE49-F238E27FC236}">
                    <a16:creationId xmlns:a16="http://schemas.microsoft.com/office/drawing/2014/main" id="{4F08C79C-D603-E660-6C86-69E3B8FB1490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E936FCA-D6C7-890D-3540-C80E0BA1817A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7B56F0F-FB94-B994-D365-267B5CFADB4F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27" name="Conexão Reta 26">
                  <a:extLst>
                    <a:ext uri="{FF2B5EF4-FFF2-40B4-BE49-F238E27FC236}">
                      <a16:creationId xmlns:a16="http://schemas.microsoft.com/office/drawing/2014/main" id="{01AE3901-AF90-BC32-81AD-D266C134B517}"/>
                    </a:ext>
                  </a:extLst>
                </p:cNvPr>
                <p:cNvCxnSpPr>
                  <a:stCxn id="22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xão Reta 29">
                  <a:extLst>
                    <a:ext uri="{FF2B5EF4-FFF2-40B4-BE49-F238E27FC236}">
                      <a16:creationId xmlns:a16="http://schemas.microsoft.com/office/drawing/2014/main" id="{E5A77449-A353-A200-5D3D-A9182A925FFE}"/>
                    </a:ext>
                  </a:extLst>
                </p:cNvPr>
                <p:cNvCxnSpPr>
                  <a:stCxn id="22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xão Reta 31">
                  <a:extLst>
                    <a:ext uri="{FF2B5EF4-FFF2-40B4-BE49-F238E27FC236}">
                      <a16:creationId xmlns:a16="http://schemas.microsoft.com/office/drawing/2014/main" id="{B3D4A5FB-8BBB-EE32-1FAA-C86A56A9B16E}"/>
                    </a:ext>
                  </a:extLst>
                </p:cNvPr>
                <p:cNvCxnSpPr>
                  <a:cxnSpLocks/>
                  <a:stCxn id="22" idx="1"/>
                  <a:endCxn id="22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xão Reta 33">
                  <a:extLst>
                    <a:ext uri="{FF2B5EF4-FFF2-40B4-BE49-F238E27FC236}">
                      <a16:creationId xmlns:a16="http://schemas.microsoft.com/office/drawing/2014/main" id="{53C7A2C3-8394-A8D0-B3C3-EEC7D58A695E}"/>
                    </a:ext>
                  </a:extLst>
                </p:cNvPr>
                <p:cNvCxnSpPr>
                  <a:cxnSpLocks/>
                  <a:stCxn id="22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1349EE38-C102-7CB0-179F-513A9B979B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Subscribe Special Lineal icon">
                <a:extLst>
                  <a:ext uri="{FF2B5EF4-FFF2-40B4-BE49-F238E27FC236}">
                    <a16:creationId xmlns:a16="http://schemas.microsoft.com/office/drawing/2014/main" id="{C222D08A-2C43-B8D9-12A0-8457F701D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Serviço - ícones de interface grátis">
                <a:extLst>
                  <a:ext uri="{FF2B5EF4-FFF2-40B4-BE49-F238E27FC236}">
                    <a16:creationId xmlns:a16="http://schemas.microsoft.com/office/drawing/2014/main" id="{41A0003B-63B6-7DDD-8AC7-59F69FAE75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748A7AB2-2048-E3B8-3615-66E33FC842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3A6DBB7A-2416-ACC8-2420-0A7D968F98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204CB114-04B1-D4E9-422D-ACA23EC02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" descr="Receita - ícones de negócios e finanças grátis">
              <a:extLst>
                <a:ext uri="{FF2B5EF4-FFF2-40B4-BE49-F238E27FC236}">
                  <a16:creationId xmlns:a16="http://schemas.microsoft.com/office/drawing/2014/main" id="{924C2663-96D1-35B5-28E3-029E3DF45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rescimento - ícones de o negócio grátis">
              <a:extLst>
                <a:ext uri="{FF2B5EF4-FFF2-40B4-BE49-F238E27FC236}">
                  <a16:creationId xmlns:a16="http://schemas.microsoft.com/office/drawing/2014/main" id="{A0C4B8E4-639E-EB19-C8A7-E155950DD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Imagem 28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3BA02051-DCA8-3149-0705-60B25BA2BE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0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2310315" y="-2502470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03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811472" y="738664"/>
            <a:ext cx="2684867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Proposta de valor</a:t>
            </a:r>
          </a:p>
        </p:txBody>
      </p:sp>
      <p:sp>
        <p:nvSpPr>
          <p:cNvPr id="24" name="Google Shape;465;p46">
            <a:extLst>
              <a:ext uri="{FF2B5EF4-FFF2-40B4-BE49-F238E27FC236}">
                <a16:creationId xmlns:a16="http://schemas.microsoft.com/office/drawing/2014/main" id="{3C310B59-3B95-9968-7089-803F613CF486}"/>
              </a:ext>
            </a:extLst>
          </p:cNvPr>
          <p:cNvSpPr txBox="1"/>
          <p:nvPr/>
        </p:nvSpPr>
        <p:spPr>
          <a:xfrm>
            <a:off x="3222813" y="2125769"/>
            <a:ext cx="3001184" cy="94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Diferenciação pela inovação e suporte à tomada de decisão clínica</a:t>
            </a:r>
          </a:p>
        </p:txBody>
      </p:sp>
      <p:pic>
        <p:nvPicPr>
          <p:cNvPr id="3" name="Imagem 2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D5840658-A853-4E86-5E2A-3CB775FC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549363A-98BE-F541-3C7F-2FB84BA77EBA}"/>
              </a:ext>
            </a:extLst>
          </p:cNvPr>
          <p:cNvGrpSpPr/>
          <p:nvPr/>
        </p:nvGrpSpPr>
        <p:grpSpPr>
          <a:xfrm rot="18950125"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AEA0B458-E41E-68A7-D34A-9C200533D0F1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6B8061B1-1C0E-19B8-DA7A-4F2DE2F54ACA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DBD2147-9D85-2AC8-E652-1E9C429BAD10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B54DF87-B432-3732-E23F-00494554CEE5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2A6A2E2B-7E83-A7FB-C606-7E00C559A1F8}"/>
                    </a:ext>
                  </a:extLst>
                </p:cNvPr>
                <p:cNvCxnSpPr>
                  <a:stCxn id="14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89E76AC0-E7A7-B92C-B812-41109DD65424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D10B5924-B8EC-BBCF-5BC5-A4C0DA53B1FD}"/>
                    </a:ext>
                  </a:extLst>
                </p:cNvPr>
                <p:cNvCxnSpPr>
                  <a:cxnSpLocks/>
                  <a:stCxn id="14" idx="1"/>
                  <a:endCxn id="14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01F9F80B-3E4B-765B-0EE8-F0F33947A6FB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FD796325-EC73-B6CB-440E-7B71FC8A3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Subscribe Special Lineal icon">
                <a:extLst>
                  <a:ext uri="{FF2B5EF4-FFF2-40B4-BE49-F238E27FC236}">
                    <a16:creationId xmlns:a16="http://schemas.microsoft.com/office/drawing/2014/main" id="{E6752653-DCAF-DF74-016E-304C5789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Serviço - ícones de interface grátis">
                <a:extLst>
                  <a:ext uri="{FF2B5EF4-FFF2-40B4-BE49-F238E27FC236}">
                    <a16:creationId xmlns:a16="http://schemas.microsoft.com/office/drawing/2014/main" id="{CC2D4A7A-7F15-46D9-A932-7EC93BA27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64925227-2539-3771-7F0C-B6DD3E8DB4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E261A56B-A9A1-2B2C-2170-42E8221D74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0B917855-B725-5C59-4B24-6562DC061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Receita - ícones de negócios e finanças grátis">
              <a:extLst>
                <a:ext uri="{FF2B5EF4-FFF2-40B4-BE49-F238E27FC236}">
                  <a16:creationId xmlns:a16="http://schemas.microsoft.com/office/drawing/2014/main" id="{4D36D520-9509-501D-DDF3-375F30957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rescimento - ícones de o negócio grátis">
              <a:extLst>
                <a:ext uri="{FF2B5EF4-FFF2-40B4-BE49-F238E27FC236}">
                  <a16:creationId xmlns:a16="http://schemas.microsoft.com/office/drawing/2014/main" id="{40D7A23A-6726-2520-AA23-182BF751D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6568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729747" y="598154"/>
            <a:ext cx="2684867" cy="156406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MARKETING MIX 4 P’S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Produto/Serviço</a:t>
            </a:r>
          </a:p>
        </p:txBody>
      </p:sp>
      <p:sp>
        <p:nvSpPr>
          <p:cNvPr id="26" name="Google Shape;464;p46">
            <a:extLst>
              <a:ext uri="{FF2B5EF4-FFF2-40B4-BE49-F238E27FC236}">
                <a16:creationId xmlns:a16="http://schemas.microsoft.com/office/drawing/2014/main" id="{05C33AEC-834D-84B3-8DA0-8F7EB6D35141}"/>
              </a:ext>
            </a:extLst>
          </p:cNvPr>
          <p:cNvSpPr txBox="1"/>
          <p:nvPr/>
        </p:nvSpPr>
        <p:spPr>
          <a:xfrm>
            <a:off x="3313273" y="1640330"/>
            <a:ext cx="2684866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DM Serif Display"/>
              </a:rPr>
              <a:t>Produto: </a:t>
            </a:r>
            <a:r>
              <a:rPr lang="pt-PT" sz="1600" i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DM Serif Display"/>
              </a:rPr>
              <a:t>app</a:t>
            </a: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DM Serif Display"/>
              </a:rPr>
              <a:t> suporte à tomada de decisão clínica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Serviço: Suporte técnico e atualizações contínuas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Imagem 2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259FB819-5738-4D04-CB72-5A21FF0F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5B42DFCE-081D-DCDB-BDDB-49EDA9441A8A}"/>
              </a:ext>
            </a:extLst>
          </p:cNvPr>
          <p:cNvGrpSpPr/>
          <p:nvPr/>
        </p:nvGrpSpPr>
        <p:grpSpPr>
          <a:xfrm rot="16200000"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6DFA3CCC-EC4F-65F0-BE82-FDB62C31958E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6A9DBA45-6D75-A2FA-63FC-36DD7F36D8F6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9AC4346-F2DB-97A7-B400-3CA740617868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ABBE2E5-4BA6-2C66-E1BD-359915CFBCBD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C7CFBA2D-14BA-AC22-D5F3-B5200167F86A}"/>
                    </a:ext>
                  </a:extLst>
                </p:cNvPr>
                <p:cNvCxnSpPr>
                  <a:stCxn id="14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00E4C3A4-81C1-9249-1E49-6883FB6894FD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E924055F-16E4-CEDD-52FA-3F3EC8025F85}"/>
                    </a:ext>
                  </a:extLst>
                </p:cNvPr>
                <p:cNvCxnSpPr>
                  <a:cxnSpLocks/>
                  <a:stCxn id="14" idx="1"/>
                  <a:endCxn id="14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A1E89ACE-ED10-6B6C-6166-0C0A18894055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61624567-8E5A-B60F-1002-72C286F87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99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Subscribe Special Lineal icon">
                <a:extLst>
                  <a:ext uri="{FF2B5EF4-FFF2-40B4-BE49-F238E27FC236}">
                    <a16:creationId xmlns:a16="http://schemas.microsoft.com/office/drawing/2014/main" id="{4A3E7079-C10C-0BEB-E7C0-3933C2B7D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Serviço - ícones de interface grátis">
                <a:extLst>
                  <a:ext uri="{FF2B5EF4-FFF2-40B4-BE49-F238E27FC236}">
                    <a16:creationId xmlns:a16="http://schemas.microsoft.com/office/drawing/2014/main" id="{7423B7A0-8CFF-8ACA-013D-032463063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5FCEA961-F8A1-945E-97EC-9C326B953A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117EA55C-7334-6E84-89C1-25C8BF6C73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6740790F-C530-8BC7-ABD2-769904E63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Receita - ícones de negócios e finanças grátis">
              <a:extLst>
                <a:ext uri="{FF2B5EF4-FFF2-40B4-BE49-F238E27FC236}">
                  <a16:creationId xmlns:a16="http://schemas.microsoft.com/office/drawing/2014/main" id="{BF400C3B-9F9B-61E5-783D-5FD49501A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rescimento - ícones de o negócio grátis">
              <a:extLst>
                <a:ext uri="{FF2B5EF4-FFF2-40B4-BE49-F238E27FC236}">
                  <a16:creationId xmlns:a16="http://schemas.microsoft.com/office/drawing/2014/main" id="{CB3F013C-BD42-FB68-9E17-EE75F2AF6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722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Google Shape;464;p46">
            <a:extLst>
              <a:ext uri="{FF2B5EF4-FFF2-40B4-BE49-F238E27FC236}">
                <a16:creationId xmlns:a16="http://schemas.microsoft.com/office/drawing/2014/main" id="{05C33AEC-834D-84B3-8DA0-8F7EB6D35141}"/>
              </a:ext>
            </a:extLst>
          </p:cNvPr>
          <p:cNvSpPr txBox="1"/>
          <p:nvPr/>
        </p:nvSpPr>
        <p:spPr>
          <a:xfrm>
            <a:off x="3273224" y="2043901"/>
            <a:ext cx="3312771" cy="171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Através de subscrição: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PT"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Versão gratuita com funcionalidades limitadas;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Versão com subscrição paga.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Imagem 2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5EDF5593-C93A-003D-FF83-400FBF07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B706CA5-3FAE-7E36-A47E-907C8C3FE37E}"/>
              </a:ext>
            </a:extLst>
          </p:cNvPr>
          <p:cNvGrpSpPr/>
          <p:nvPr/>
        </p:nvGrpSpPr>
        <p:grpSpPr>
          <a:xfrm rot="13896192"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AFAB83B-292B-8390-F55D-DB3108132CE4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792C39A2-575B-E780-CB4E-3D878306BE7D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929C3DB-B4E9-2B23-CF84-C8ED4D0E9163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23D7B20-3837-FA85-98A3-26FC70C0D166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28C7BBDB-784D-8078-37BE-63183FA4FD9C}"/>
                    </a:ext>
                  </a:extLst>
                </p:cNvPr>
                <p:cNvCxnSpPr>
                  <a:stCxn id="14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AD9E66DB-9B0D-54A7-D1C6-CE3B49D58542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643CC259-83B6-DA5D-D585-4D72F10FEC70}"/>
                    </a:ext>
                  </a:extLst>
                </p:cNvPr>
                <p:cNvCxnSpPr>
                  <a:cxnSpLocks/>
                  <a:stCxn id="14" idx="1"/>
                  <a:endCxn id="14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4B589801-AA73-A157-4270-0BD6B4DAF4F8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157BD056-2092-464B-7919-EFB12D41D2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Subscribe Special Lineal icon">
                <a:extLst>
                  <a:ext uri="{FF2B5EF4-FFF2-40B4-BE49-F238E27FC236}">
                    <a16:creationId xmlns:a16="http://schemas.microsoft.com/office/drawing/2014/main" id="{2707FDA7-9AC2-2429-C635-3AD3F6B502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Serviço - ícones de interface grátis">
                <a:extLst>
                  <a:ext uri="{FF2B5EF4-FFF2-40B4-BE49-F238E27FC236}">
                    <a16:creationId xmlns:a16="http://schemas.microsoft.com/office/drawing/2014/main" id="{8781D1BD-360D-3785-2F3B-B3B44467BE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A3531D23-290E-7492-0B10-9EEAEB8E5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81D0936B-E872-9C7B-6101-3B17EA280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D764DF31-52E2-A912-87EC-4B5624EB80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Receita - ícones de negócios e finanças grátis">
              <a:extLst>
                <a:ext uri="{FF2B5EF4-FFF2-40B4-BE49-F238E27FC236}">
                  <a16:creationId xmlns:a16="http://schemas.microsoft.com/office/drawing/2014/main" id="{656377CE-4358-8574-921C-4730AA6DA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rescimento - ícones de o negócio grátis">
              <a:extLst>
                <a:ext uri="{FF2B5EF4-FFF2-40B4-BE49-F238E27FC236}">
                  <a16:creationId xmlns:a16="http://schemas.microsoft.com/office/drawing/2014/main" id="{54486F34-2180-0EF6-5A76-BF1D0FE2A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Google Shape;461;p46">
            <a:extLst>
              <a:ext uri="{FF2B5EF4-FFF2-40B4-BE49-F238E27FC236}">
                <a16:creationId xmlns:a16="http://schemas.microsoft.com/office/drawing/2014/main" id="{03885168-AB87-531F-F474-ED787FE919A7}"/>
              </a:ext>
            </a:extLst>
          </p:cNvPr>
          <p:cNvSpPr txBox="1"/>
          <p:nvPr/>
        </p:nvSpPr>
        <p:spPr>
          <a:xfrm>
            <a:off x="2729747" y="598154"/>
            <a:ext cx="2684867" cy="156406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MARKETING MIX 4 P’S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Preço</a:t>
            </a:r>
          </a:p>
        </p:txBody>
      </p:sp>
    </p:spTree>
    <p:extLst>
      <p:ext uri="{BB962C8B-B14F-4D97-AF65-F5344CB8AC3E}">
        <p14:creationId xmlns:p14="http://schemas.microsoft.com/office/powerpoint/2010/main" val="105420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Google Shape;464;p46">
            <a:extLst>
              <a:ext uri="{FF2B5EF4-FFF2-40B4-BE49-F238E27FC236}">
                <a16:creationId xmlns:a16="http://schemas.microsoft.com/office/drawing/2014/main" id="{05C33AEC-834D-84B3-8DA0-8F7EB6D35141}"/>
              </a:ext>
            </a:extLst>
          </p:cNvPr>
          <p:cNvSpPr txBox="1"/>
          <p:nvPr/>
        </p:nvSpPr>
        <p:spPr>
          <a:xfrm>
            <a:off x="3273224" y="2250803"/>
            <a:ext cx="2684866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Disponível nas principais </a:t>
            </a:r>
            <a:r>
              <a:rPr lang="pt-PT" sz="1600" i="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app </a:t>
            </a:r>
            <a:r>
              <a:rPr lang="pt-PT" sz="1600" i="1" dirty="0" err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stores</a:t>
            </a:r>
            <a:endParaRPr lang="pt-PT" sz="1600" i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Imagem 2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2C1F41A3-31B5-3FD4-9F2E-15983B1AF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295DB58-2E15-26A7-49A7-7D75D527BBAD}"/>
              </a:ext>
            </a:extLst>
          </p:cNvPr>
          <p:cNvGrpSpPr/>
          <p:nvPr/>
        </p:nvGrpSpPr>
        <p:grpSpPr>
          <a:xfrm rot="10800000"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6E007356-C215-4928-38F8-350439B1EAD0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1C4DB569-FB7A-7D72-736E-69857A40DB92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1D2CE3B-3B65-7DCD-EF69-899D6FC4DAE7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24C8AEB-4852-760B-85E5-B7B0A274E674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C0669A69-0BEB-8792-56BF-D587AE742E1B}"/>
                    </a:ext>
                  </a:extLst>
                </p:cNvPr>
                <p:cNvCxnSpPr>
                  <a:stCxn id="14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D68949D8-7F25-E4CE-D924-4DB318C96880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6CFE65CC-E106-CD9F-1514-875765E7308A}"/>
                    </a:ext>
                  </a:extLst>
                </p:cNvPr>
                <p:cNvCxnSpPr>
                  <a:cxnSpLocks/>
                  <a:stCxn id="14" idx="1"/>
                  <a:endCxn id="14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5D3AF4F3-B847-AD73-CA5B-7986738B840E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4F5AB6D2-1AAC-A1EA-AF36-C4304FEF87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Subscribe Special Lineal icon">
                <a:extLst>
                  <a:ext uri="{FF2B5EF4-FFF2-40B4-BE49-F238E27FC236}">
                    <a16:creationId xmlns:a16="http://schemas.microsoft.com/office/drawing/2014/main" id="{CAE15A56-7FA0-8ABB-8069-4935165E73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Serviço - ícones de interface grátis">
                <a:extLst>
                  <a:ext uri="{FF2B5EF4-FFF2-40B4-BE49-F238E27FC236}">
                    <a16:creationId xmlns:a16="http://schemas.microsoft.com/office/drawing/2014/main" id="{E93DAE2D-7EF1-F6EE-8E3B-CDD497782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A1C7A3FF-F6C0-2CED-29DF-5A4E523E9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8B206817-FDDA-2182-F0B8-CC5587F8B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B1724CBE-06C4-7820-4010-92417BD233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Receita - ícones de negócios e finanças grátis">
              <a:extLst>
                <a:ext uri="{FF2B5EF4-FFF2-40B4-BE49-F238E27FC236}">
                  <a16:creationId xmlns:a16="http://schemas.microsoft.com/office/drawing/2014/main" id="{24BF57FE-F0C6-80BD-F509-7AE96993E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rescimento - ícones de o negócio grátis">
              <a:extLst>
                <a:ext uri="{FF2B5EF4-FFF2-40B4-BE49-F238E27FC236}">
                  <a16:creationId xmlns:a16="http://schemas.microsoft.com/office/drawing/2014/main" id="{3B3FF60A-4844-7123-1D5B-89D3C8DA7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Google Shape;461;p46">
            <a:extLst>
              <a:ext uri="{FF2B5EF4-FFF2-40B4-BE49-F238E27FC236}">
                <a16:creationId xmlns:a16="http://schemas.microsoft.com/office/drawing/2014/main" id="{4DE27249-1C25-8D90-9BB5-FD7EB50332E9}"/>
              </a:ext>
            </a:extLst>
          </p:cNvPr>
          <p:cNvSpPr txBox="1"/>
          <p:nvPr/>
        </p:nvSpPr>
        <p:spPr>
          <a:xfrm>
            <a:off x="2729747" y="598154"/>
            <a:ext cx="2684867" cy="156406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MARKETING MIX 4 P’S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Canais de venda</a:t>
            </a:r>
          </a:p>
        </p:txBody>
      </p:sp>
    </p:spTree>
    <p:extLst>
      <p:ext uri="{BB962C8B-B14F-4D97-AF65-F5344CB8AC3E}">
        <p14:creationId xmlns:p14="http://schemas.microsoft.com/office/powerpoint/2010/main" val="3852353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Google Shape;464;p46">
            <a:extLst>
              <a:ext uri="{FF2B5EF4-FFF2-40B4-BE49-F238E27FC236}">
                <a16:creationId xmlns:a16="http://schemas.microsoft.com/office/drawing/2014/main" id="{05C33AEC-834D-84B3-8DA0-8F7EB6D35141}"/>
              </a:ext>
            </a:extLst>
          </p:cNvPr>
          <p:cNvSpPr txBox="1"/>
          <p:nvPr/>
        </p:nvSpPr>
        <p:spPr>
          <a:xfrm>
            <a:off x="2941502" y="1786104"/>
            <a:ext cx="3693212" cy="156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Marketing digital;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Marketing de conteúdo;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Campanhas de consciencialização e demonstrações em eventos de saúde.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Imagem 2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9BBC0ACA-5A5E-959E-CAD0-75014B6A8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64A862E-66D6-CF98-A552-862946D527CB}"/>
              </a:ext>
            </a:extLst>
          </p:cNvPr>
          <p:cNvGrpSpPr/>
          <p:nvPr/>
        </p:nvGrpSpPr>
        <p:grpSpPr>
          <a:xfrm rot="8195797"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03092169-8575-D256-0F73-872CED321219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42CDE71F-9F5D-9BD2-5809-693E5C1CB353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E2015D8-ABB1-CF4F-1A46-69EB63416F69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0907659-1446-8535-607B-BD35489252B4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E9B6AD64-6288-1850-B3CA-5A86DF1B87A7}"/>
                    </a:ext>
                  </a:extLst>
                </p:cNvPr>
                <p:cNvCxnSpPr>
                  <a:stCxn id="14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E88FA782-6237-D56A-270A-37C0125C5AA6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064ADF80-616B-ADCB-4147-788A3121F0A6}"/>
                    </a:ext>
                  </a:extLst>
                </p:cNvPr>
                <p:cNvCxnSpPr>
                  <a:cxnSpLocks/>
                  <a:stCxn id="14" idx="1"/>
                  <a:endCxn id="14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FB97F4C8-7C4B-C79E-D103-9B0EBDA3266B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7B9554A2-6019-9DDD-6969-6528771899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Subscribe Special Lineal icon">
                <a:extLst>
                  <a:ext uri="{FF2B5EF4-FFF2-40B4-BE49-F238E27FC236}">
                    <a16:creationId xmlns:a16="http://schemas.microsoft.com/office/drawing/2014/main" id="{AA3232C0-3ED0-4128-BBE7-2AA909B2F7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Serviço - ícones de interface grátis">
                <a:extLst>
                  <a:ext uri="{FF2B5EF4-FFF2-40B4-BE49-F238E27FC236}">
                    <a16:creationId xmlns:a16="http://schemas.microsoft.com/office/drawing/2014/main" id="{BA634EFD-6254-A31F-16AF-8F3F56305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8DB49EEF-584E-A41D-252C-D96B4D6B2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80CED6E1-E194-C937-D572-11627B728A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09DD20E3-44F1-6BAA-966C-88E3BEB01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Receita - ícones de negócios e finanças grátis">
              <a:extLst>
                <a:ext uri="{FF2B5EF4-FFF2-40B4-BE49-F238E27FC236}">
                  <a16:creationId xmlns:a16="http://schemas.microsoft.com/office/drawing/2014/main" id="{D4316062-7728-E92C-706F-908FEB125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rescimento - ícones de o negócio grátis">
              <a:extLst>
                <a:ext uri="{FF2B5EF4-FFF2-40B4-BE49-F238E27FC236}">
                  <a16:creationId xmlns:a16="http://schemas.microsoft.com/office/drawing/2014/main" id="{ABA43C43-37F4-94DB-3F02-C32711AFC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Google Shape;461;p46">
            <a:extLst>
              <a:ext uri="{FF2B5EF4-FFF2-40B4-BE49-F238E27FC236}">
                <a16:creationId xmlns:a16="http://schemas.microsoft.com/office/drawing/2014/main" id="{00014820-31F1-6737-E51C-DD4D076A8B84}"/>
              </a:ext>
            </a:extLst>
          </p:cNvPr>
          <p:cNvSpPr txBox="1"/>
          <p:nvPr/>
        </p:nvSpPr>
        <p:spPr>
          <a:xfrm>
            <a:off x="2729747" y="598154"/>
            <a:ext cx="2684867" cy="156406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MARKETING MIX 4 P’S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Comunicação</a:t>
            </a:r>
          </a:p>
        </p:txBody>
      </p:sp>
    </p:spTree>
    <p:extLst>
      <p:ext uri="{BB962C8B-B14F-4D97-AF65-F5344CB8AC3E}">
        <p14:creationId xmlns:p14="http://schemas.microsoft.com/office/powerpoint/2010/main" val="608104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215753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811472" y="738664"/>
            <a:ext cx="2684867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/>
            <a:r>
              <a:rPr lang="pt-PT" sz="2000" b="1" dirty="0">
                <a:solidFill>
                  <a:srgbClr val="254C6D"/>
                </a:solidFill>
                <a:latin typeface="DM Serif Display" pitchFamily="2" charset="0"/>
              </a:rPr>
              <a:t>Previsão de vendas</a:t>
            </a:r>
            <a:r>
              <a:rPr lang="pt-PT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6" name="Google Shape;464;p46">
            <a:extLst>
              <a:ext uri="{FF2B5EF4-FFF2-40B4-BE49-F238E27FC236}">
                <a16:creationId xmlns:a16="http://schemas.microsoft.com/office/drawing/2014/main" id="{05C33AEC-834D-84B3-8DA0-8F7EB6D35141}"/>
              </a:ext>
            </a:extLst>
          </p:cNvPr>
          <p:cNvSpPr txBox="1"/>
          <p:nvPr/>
        </p:nvSpPr>
        <p:spPr>
          <a:xfrm>
            <a:off x="3273223" y="2250803"/>
            <a:ext cx="2996427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Previsão de vendas por análise de mercado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PT"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" name="Imagem 2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5A15182C-ADB3-F06A-C695-8AC019696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11" y="1048461"/>
            <a:ext cx="1925345" cy="361002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61F4E2A-004E-A0C0-AD78-B31B9A71847D}"/>
              </a:ext>
            </a:extLst>
          </p:cNvPr>
          <p:cNvGrpSpPr/>
          <p:nvPr/>
        </p:nvGrpSpPr>
        <p:grpSpPr>
          <a:xfrm rot="5400000">
            <a:off x="-2039323" y="410861"/>
            <a:ext cx="4496466" cy="4321778"/>
            <a:chOff x="-2039323" y="410861"/>
            <a:chExt cx="4496466" cy="432177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9EA27342-5E0D-576B-55E5-59DECF35037E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41515F8D-519B-78C6-5020-B71A34B94643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0BD7C57-468B-F702-73DD-7EB48054F5E9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4AFE754-B9CD-526C-0630-8E4C77EE308B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6" name="Conexão Reta 15">
                  <a:extLst>
                    <a:ext uri="{FF2B5EF4-FFF2-40B4-BE49-F238E27FC236}">
                      <a16:creationId xmlns:a16="http://schemas.microsoft.com/office/drawing/2014/main" id="{5D85A2F9-D0BD-670A-CA3C-3B54077EBD20}"/>
                    </a:ext>
                  </a:extLst>
                </p:cNvPr>
                <p:cNvCxnSpPr>
                  <a:stCxn id="14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CAD62C54-4724-87C3-C6BC-CBA216456A47}"/>
                    </a:ext>
                  </a:extLst>
                </p:cNvPr>
                <p:cNvCxnSpPr>
                  <a:stCxn id="14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228205B6-4287-3BBC-8C4C-4882FAED55F7}"/>
                    </a:ext>
                  </a:extLst>
                </p:cNvPr>
                <p:cNvCxnSpPr>
                  <a:cxnSpLocks/>
                  <a:stCxn id="14" idx="1"/>
                  <a:endCxn id="14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3790532C-6514-7FAE-6D40-82378292727F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4369B815-8429-7BDC-2077-5C6D700EA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Subscribe Special Lineal icon">
                <a:extLst>
                  <a:ext uri="{FF2B5EF4-FFF2-40B4-BE49-F238E27FC236}">
                    <a16:creationId xmlns:a16="http://schemas.microsoft.com/office/drawing/2014/main" id="{D1C2F426-A641-993F-3319-A959D9F6B6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Serviço - ícones de interface grátis">
                <a:extLst>
                  <a:ext uri="{FF2B5EF4-FFF2-40B4-BE49-F238E27FC236}">
                    <a16:creationId xmlns:a16="http://schemas.microsoft.com/office/drawing/2014/main" id="{B6E6ABB1-7DDF-8518-E258-46F2F4324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43AE2148-6A24-D7AB-BE71-76AB51CD91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CE390C29-5561-65FC-4B8D-22CE442B7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34FA0E3D-8444-AC3F-A74B-FC6FD83B26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Receita - ícones de negócios e finanças grátis">
              <a:extLst>
                <a:ext uri="{FF2B5EF4-FFF2-40B4-BE49-F238E27FC236}">
                  <a16:creationId xmlns:a16="http://schemas.microsoft.com/office/drawing/2014/main" id="{EF6AE52D-2206-E235-A245-D9EB7C24B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rescimento - ícones de o negócio grátis">
              <a:extLst>
                <a:ext uri="{FF2B5EF4-FFF2-40B4-BE49-F238E27FC236}">
                  <a16:creationId xmlns:a16="http://schemas.microsoft.com/office/drawing/2014/main" id="{8E126015-1E3C-9743-1316-5CE4D6C43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954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 rot="10800000">
            <a:off x="7782000" y="367900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PT"/>
          </a:p>
        </p:txBody>
      </p:sp>
      <p:sp>
        <p:nvSpPr>
          <p:cNvPr id="145" name="Google Shape;145;p29"/>
          <p:cNvSpPr/>
          <p:nvPr/>
        </p:nvSpPr>
        <p:spPr>
          <a:xfrm>
            <a:off x="381075" y="3949313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PT"/>
          </a:p>
        </p:txBody>
      </p:sp>
      <p:sp>
        <p:nvSpPr>
          <p:cNvPr id="9" name="Google Shape;156;p30">
            <a:extLst>
              <a:ext uri="{FF2B5EF4-FFF2-40B4-BE49-F238E27FC236}">
                <a16:creationId xmlns:a16="http://schemas.microsoft.com/office/drawing/2014/main" id="{2E3841B7-CCBA-C848-92C4-B7D0BC46492B}"/>
              </a:ext>
            </a:extLst>
          </p:cNvPr>
          <p:cNvSpPr txBox="1">
            <a:spLocks/>
          </p:cNvSpPr>
          <p:nvPr/>
        </p:nvSpPr>
        <p:spPr>
          <a:xfrm>
            <a:off x="2865687" y="3157539"/>
            <a:ext cx="3258822" cy="1326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r">
              <a:buClr>
                <a:schemeClr val="dk1"/>
              </a:buClr>
              <a:buSzPts val="1100"/>
              <a:buFont typeface="Arial"/>
              <a:buNone/>
            </a:pPr>
            <a:endParaRPr lang="pt-PT" sz="11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pt-PT" sz="1100" dirty="0">
                <a:solidFill>
                  <a:schemeClr val="accent6">
                    <a:lumMod val="75000"/>
                  </a:schemeClr>
                </a:solidFill>
              </a:rPr>
              <a:t>Clemente Sousa</a:t>
            </a:r>
          </a:p>
          <a:p>
            <a:pPr algn="r"/>
            <a:r>
              <a:rPr lang="pt-PT" sz="1100" dirty="0">
                <a:solidFill>
                  <a:schemeClr val="accent6">
                    <a:lumMod val="75000"/>
                  </a:schemeClr>
                </a:solidFill>
              </a:rPr>
              <a:t>Ana Sofia Silva</a:t>
            </a:r>
          </a:p>
          <a:p>
            <a:pPr algn="r"/>
            <a:r>
              <a:rPr lang="pt-PT" sz="1100" dirty="0">
                <a:solidFill>
                  <a:schemeClr val="accent6">
                    <a:lumMod val="75000"/>
                  </a:schemeClr>
                </a:solidFill>
              </a:rPr>
              <a:t> Carla Martins</a:t>
            </a:r>
          </a:p>
          <a:p>
            <a:pPr algn="r"/>
            <a:r>
              <a:rPr lang="pt-PT" sz="1100" dirty="0">
                <a:solidFill>
                  <a:schemeClr val="accent6">
                    <a:lumMod val="75000"/>
                  </a:schemeClr>
                </a:solidFill>
              </a:rPr>
              <a:t>Rita Loureiro</a:t>
            </a:r>
          </a:p>
          <a:p>
            <a:pPr algn="r"/>
            <a:r>
              <a:rPr lang="pt-PT" sz="1100" dirty="0">
                <a:solidFill>
                  <a:schemeClr val="accent6">
                    <a:lumMod val="75000"/>
                  </a:schemeClr>
                </a:solidFill>
              </a:rPr>
              <a:t>Sílvia Silva</a:t>
            </a:r>
          </a:p>
        </p:txBody>
      </p:sp>
      <p:pic>
        <p:nvPicPr>
          <p:cNvPr id="1026" name="Picture 2" descr="Escola Superior de Enfermagem do Porto">
            <a:extLst>
              <a:ext uri="{FF2B5EF4-FFF2-40B4-BE49-F238E27FC236}">
                <a16:creationId xmlns:a16="http://schemas.microsoft.com/office/drawing/2014/main" id="{95C641D4-CC1E-E24D-ACC4-875E6606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1" y="195370"/>
            <a:ext cx="1259456" cy="60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9274072-C6F7-412E-2CBF-E624ECB6BAFF}"/>
              </a:ext>
            </a:extLst>
          </p:cNvPr>
          <p:cNvSpPr txBox="1"/>
          <p:nvPr/>
        </p:nvSpPr>
        <p:spPr>
          <a:xfrm>
            <a:off x="2069555" y="4621699"/>
            <a:ext cx="3181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1400" dirty="0">
                <a:solidFill>
                  <a:schemeClr val="accent6">
                    <a:lumMod val="75000"/>
                  </a:schemeClr>
                </a:solidFill>
              </a:rPr>
              <a:t>Concurso </a:t>
            </a:r>
            <a:r>
              <a:rPr lang="pt-PT" sz="1400" dirty="0" err="1">
                <a:solidFill>
                  <a:schemeClr val="accent6">
                    <a:lumMod val="75000"/>
                  </a:schemeClr>
                </a:solidFill>
              </a:rPr>
              <a:t>Poliempreende</a:t>
            </a:r>
            <a:r>
              <a:rPr lang="pt-PT" sz="1400" dirty="0">
                <a:solidFill>
                  <a:schemeClr val="accent6">
                    <a:lumMod val="75000"/>
                  </a:schemeClr>
                </a:solidFill>
              </a:rPr>
              <a:t>  2024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8A0B9F-C37C-940E-9BCC-F9EF7AA960A0}"/>
              </a:ext>
            </a:extLst>
          </p:cNvPr>
          <p:cNvSpPr txBox="1"/>
          <p:nvPr/>
        </p:nvSpPr>
        <p:spPr>
          <a:xfrm>
            <a:off x="2069555" y="1910871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3000" b="1" dirty="0">
                <a:solidFill>
                  <a:schemeClr val="accent6">
                    <a:lumMod val="75000"/>
                  </a:schemeClr>
                </a:solidFill>
              </a:rPr>
              <a:t>Business Plan</a:t>
            </a:r>
            <a:endParaRPr lang="pt-PT" sz="3000" b="1" dirty="0"/>
          </a:p>
        </p:txBody>
      </p:sp>
      <p:pic>
        <p:nvPicPr>
          <p:cNvPr id="14" name="Imagem 13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9F112373-47A1-45E1-BA35-B416CF62E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24" y="14039"/>
            <a:ext cx="2728225" cy="511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9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174033" y="365014"/>
            <a:ext cx="4847851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/>
            <a:r>
              <a:rPr lang="pt-PT" sz="2000" b="1" dirty="0">
                <a:solidFill>
                  <a:srgbClr val="254C6D"/>
                </a:solidFill>
                <a:latin typeface="DM Serif Display" pitchFamily="2" charset="0"/>
              </a:rPr>
              <a:t>Perspetiva e Potencial de Crescimento</a:t>
            </a:r>
            <a:r>
              <a:rPr lang="pt-PT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7" name="Google Shape;686;p54">
            <a:extLst>
              <a:ext uri="{FF2B5EF4-FFF2-40B4-BE49-F238E27FC236}">
                <a16:creationId xmlns:a16="http://schemas.microsoft.com/office/drawing/2014/main" id="{731E1932-E59F-8AE7-37AE-B23D3089E71A}"/>
              </a:ext>
            </a:extLst>
          </p:cNvPr>
          <p:cNvSpPr txBox="1">
            <a:spLocks/>
          </p:cNvSpPr>
          <p:nvPr/>
        </p:nvSpPr>
        <p:spPr>
          <a:xfrm flipH="1">
            <a:off x="3420183" y="1938890"/>
            <a:ext cx="2907457" cy="841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Colaborações com Universidades</a:t>
            </a:r>
          </a:p>
        </p:txBody>
      </p:sp>
      <p:sp>
        <p:nvSpPr>
          <p:cNvPr id="3" name="Google Shape;682;p54">
            <a:extLst>
              <a:ext uri="{FF2B5EF4-FFF2-40B4-BE49-F238E27FC236}">
                <a16:creationId xmlns:a16="http://schemas.microsoft.com/office/drawing/2014/main" id="{8C3C5CFF-E5FA-5BAB-7A61-F2828C786DBE}"/>
              </a:ext>
            </a:extLst>
          </p:cNvPr>
          <p:cNvSpPr txBox="1">
            <a:spLocks/>
          </p:cNvSpPr>
          <p:nvPr/>
        </p:nvSpPr>
        <p:spPr>
          <a:xfrm flipH="1">
            <a:off x="9442822" y="1822279"/>
            <a:ext cx="3155606" cy="720673"/>
          </a:xfrm>
          <a:prstGeom prst="rect">
            <a:avLst/>
          </a:prstGeom>
          <a:solidFill>
            <a:srgbClr val="2F628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chemeClr val="bg1"/>
                </a:solidFill>
              </a:rPr>
              <a:t>Unidades convencionais de diálise</a:t>
            </a:r>
          </a:p>
        </p:txBody>
      </p:sp>
      <p:pic>
        <p:nvPicPr>
          <p:cNvPr id="4" name="Imagem 3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9BDFABFD-F826-C9CC-A842-72279C55D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29" y="2466512"/>
            <a:ext cx="1320462" cy="247586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BB5D6E15-78A5-AFBF-A2DD-363DBDBEB0F5}"/>
              </a:ext>
            </a:extLst>
          </p:cNvPr>
          <p:cNvGrpSpPr/>
          <p:nvPr/>
        </p:nvGrpSpPr>
        <p:grpSpPr>
          <a:xfrm rot="2810692">
            <a:off x="-1749956" y="410861"/>
            <a:ext cx="4496466" cy="4321778"/>
            <a:chOff x="-2039323" y="410861"/>
            <a:chExt cx="4496466" cy="4321778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5F5B7CE3-CA6C-21D5-120A-4C21B7BE62A6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8CA1D0A5-E174-8287-F2AF-F1BE6ED745FC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CE11837-F0E5-5C12-787E-8C98362551B1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7F00B29-DEEC-B30F-335F-FA345DDBB376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17" name="Conexão Reta 16">
                  <a:extLst>
                    <a:ext uri="{FF2B5EF4-FFF2-40B4-BE49-F238E27FC236}">
                      <a16:creationId xmlns:a16="http://schemas.microsoft.com/office/drawing/2014/main" id="{CBBFDD91-306B-BA2D-8A6B-0452317A4264}"/>
                    </a:ext>
                  </a:extLst>
                </p:cNvPr>
                <p:cNvCxnSpPr>
                  <a:stCxn id="15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xão Reta 17">
                  <a:extLst>
                    <a:ext uri="{FF2B5EF4-FFF2-40B4-BE49-F238E27FC236}">
                      <a16:creationId xmlns:a16="http://schemas.microsoft.com/office/drawing/2014/main" id="{5219DC29-2054-89E8-3384-A91332372F37}"/>
                    </a:ext>
                  </a:extLst>
                </p:cNvPr>
                <p:cNvCxnSpPr>
                  <a:stCxn id="15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xão Reta 18">
                  <a:extLst>
                    <a:ext uri="{FF2B5EF4-FFF2-40B4-BE49-F238E27FC236}">
                      <a16:creationId xmlns:a16="http://schemas.microsoft.com/office/drawing/2014/main" id="{48D56F5F-1022-C384-E2A1-CB8E24D0BF40}"/>
                    </a:ext>
                  </a:extLst>
                </p:cNvPr>
                <p:cNvCxnSpPr>
                  <a:cxnSpLocks/>
                  <a:stCxn id="15" idx="1"/>
                  <a:endCxn id="15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xão Reta 19">
                  <a:extLst>
                    <a:ext uri="{FF2B5EF4-FFF2-40B4-BE49-F238E27FC236}">
                      <a16:creationId xmlns:a16="http://schemas.microsoft.com/office/drawing/2014/main" id="{3EC2837C-0974-0017-6477-63EB4A3D53F2}"/>
                    </a:ext>
                  </a:extLst>
                </p:cNvPr>
                <p:cNvCxnSpPr>
                  <a:cxnSpLocks/>
                  <a:stCxn id="15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99DC0CFB-62D4-81E6-B689-79E469B12A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Subscribe Special Lineal icon">
                <a:extLst>
                  <a:ext uri="{FF2B5EF4-FFF2-40B4-BE49-F238E27FC236}">
                    <a16:creationId xmlns:a16="http://schemas.microsoft.com/office/drawing/2014/main" id="{C79FAC30-C694-03B4-553E-82549054E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8" descr="Serviço - ícones de interface grátis">
                <a:extLst>
                  <a:ext uri="{FF2B5EF4-FFF2-40B4-BE49-F238E27FC236}">
                    <a16:creationId xmlns:a16="http://schemas.microsoft.com/office/drawing/2014/main" id="{006BC40D-77AA-6479-A094-A041C4A834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397D515D-D3B4-9E03-D49B-1742C3CD9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BA710268-6168-6056-111C-0974BA0629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953EAB36-444F-9A7F-D2E0-7F7CE57522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Receita - ícones de negócios e finanças grátis">
              <a:extLst>
                <a:ext uri="{FF2B5EF4-FFF2-40B4-BE49-F238E27FC236}">
                  <a16:creationId xmlns:a16="http://schemas.microsoft.com/office/drawing/2014/main" id="{C735FA88-B63D-8198-4D4F-E2B35C8E3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rescimento - ícones de o negócio grátis">
              <a:extLst>
                <a:ext uri="{FF2B5EF4-FFF2-40B4-BE49-F238E27FC236}">
                  <a16:creationId xmlns:a16="http://schemas.microsoft.com/office/drawing/2014/main" id="{B46C3D0A-97AE-3B03-03BD-B4157818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917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174033" y="365014"/>
            <a:ext cx="4847851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/>
            <a:r>
              <a:rPr lang="pt-PT" sz="2000" b="1" dirty="0">
                <a:solidFill>
                  <a:srgbClr val="254C6D"/>
                </a:solidFill>
                <a:latin typeface="DM Serif Display" pitchFamily="2" charset="0"/>
              </a:rPr>
              <a:t>Perspetiva e Potencial de Crescimento</a:t>
            </a:r>
            <a:r>
              <a:rPr lang="pt-PT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" name="Google Shape;682;p54">
            <a:extLst>
              <a:ext uri="{FF2B5EF4-FFF2-40B4-BE49-F238E27FC236}">
                <a16:creationId xmlns:a16="http://schemas.microsoft.com/office/drawing/2014/main" id="{2EF4FE83-EB31-3095-B5F2-53C37E2A03E1}"/>
              </a:ext>
            </a:extLst>
          </p:cNvPr>
          <p:cNvSpPr txBox="1">
            <a:spLocks/>
          </p:cNvSpPr>
          <p:nvPr/>
        </p:nvSpPr>
        <p:spPr>
          <a:xfrm flipH="1">
            <a:off x="3162062" y="2254689"/>
            <a:ext cx="3155606" cy="720673"/>
          </a:xfrm>
          <a:prstGeom prst="rect">
            <a:avLst/>
          </a:prstGeom>
          <a:solidFill>
            <a:srgbClr val="2F628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chemeClr val="bg1"/>
                </a:solidFill>
              </a:rPr>
              <a:t>Unidades convencionais de diálise</a:t>
            </a:r>
          </a:p>
        </p:txBody>
      </p:sp>
      <p:sp>
        <p:nvSpPr>
          <p:cNvPr id="24" name="Google Shape;688;p54">
            <a:extLst>
              <a:ext uri="{FF2B5EF4-FFF2-40B4-BE49-F238E27FC236}">
                <a16:creationId xmlns:a16="http://schemas.microsoft.com/office/drawing/2014/main" id="{983224AE-F065-EC29-259B-B6C1D9D6EDBB}"/>
              </a:ext>
            </a:extLst>
          </p:cNvPr>
          <p:cNvSpPr txBox="1">
            <a:spLocks/>
          </p:cNvSpPr>
          <p:nvPr/>
        </p:nvSpPr>
        <p:spPr>
          <a:xfrm flipH="1">
            <a:off x="9850855" y="1856214"/>
            <a:ext cx="3689621" cy="5111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Centros de acessos vasculares</a:t>
            </a:r>
          </a:p>
        </p:txBody>
      </p:sp>
      <p:sp>
        <p:nvSpPr>
          <p:cNvPr id="25" name="Google Shape;686;p54">
            <a:extLst>
              <a:ext uri="{FF2B5EF4-FFF2-40B4-BE49-F238E27FC236}">
                <a16:creationId xmlns:a16="http://schemas.microsoft.com/office/drawing/2014/main" id="{A602F964-D181-AFB6-2643-62041119BE4B}"/>
              </a:ext>
            </a:extLst>
          </p:cNvPr>
          <p:cNvSpPr txBox="1">
            <a:spLocks/>
          </p:cNvSpPr>
          <p:nvPr/>
        </p:nvSpPr>
        <p:spPr>
          <a:xfrm flipH="1">
            <a:off x="2657381" y="4217303"/>
            <a:ext cx="1664435" cy="4587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dirty="0">
                <a:solidFill>
                  <a:srgbClr val="254C6D"/>
                </a:solidFill>
              </a:rPr>
              <a:t>Colaborações com Universidades</a:t>
            </a:r>
          </a:p>
        </p:txBody>
      </p:sp>
      <p:pic>
        <p:nvPicPr>
          <p:cNvPr id="29" name="Imagem 28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FDB8DB65-73AC-D7CA-C919-5AB59287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29" y="2466512"/>
            <a:ext cx="1320462" cy="247586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A37D3D9-5866-8605-8E81-0D04B5F1BD95}"/>
              </a:ext>
            </a:extLst>
          </p:cNvPr>
          <p:cNvGrpSpPr/>
          <p:nvPr/>
        </p:nvGrpSpPr>
        <p:grpSpPr>
          <a:xfrm rot="2810692">
            <a:off x="-1749956" y="410861"/>
            <a:ext cx="4496466" cy="4321778"/>
            <a:chOff x="-2039323" y="410861"/>
            <a:chExt cx="4496466" cy="4321778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7C80D80-0BAA-8C91-2B6C-7C82FA7E8A87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336A1E8A-19F1-EB91-55BF-B09B270332E2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82C9B25-ADF9-5405-70F1-602EEC42C3F9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08F80FC-CC27-37E3-6236-419C6D0B2BDE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37" name="Conexão Reta 36">
                  <a:extLst>
                    <a:ext uri="{FF2B5EF4-FFF2-40B4-BE49-F238E27FC236}">
                      <a16:creationId xmlns:a16="http://schemas.microsoft.com/office/drawing/2014/main" id="{A6DC50EE-D380-5762-491C-5C4DAF5FEDDD}"/>
                    </a:ext>
                  </a:extLst>
                </p:cNvPr>
                <p:cNvCxnSpPr>
                  <a:stCxn id="35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ta 37">
                  <a:extLst>
                    <a:ext uri="{FF2B5EF4-FFF2-40B4-BE49-F238E27FC236}">
                      <a16:creationId xmlns:a16="http://schemas.microsoft.com/office/drawing/2014/main" id="{3FD3FE58-B44A-E253-8ED7-16675299F1B8}"/>
                    </a:ext>
                  </a:extLst>
                </p:cNvPr>
                <p:cNvCxnSpPr>
                  <a:stCxn id="35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>
                  <a:extLst>
                    <a:ext uri="{FF2B5EF4-FFF2-40B4-BE49-F238E27FC236}">
                      <a16:creationId xmlns:a16="http://schemas.microsoft.com/office/drawing/2014/main" id="{C6F63FBD-4F57-4EB6-D30F-8C2310418B3F}"/>
                    </a:ext>
                  </a:extLst>
                </p:cNvPr>
                <p:cNvCxnSpPr>
                  <a:cxnSpLocks/>
                  <a:stCxn id="35" idx="1"/>
                  <a:endCxn id="35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>
                  <a:extLst>
                    <a:ext uri="{FF2B5EF4-FFF2-40B4-BE49-F238E27FC236}">
                      <a16:creationId xmlns:a16="http://schemas.microsoft.com/office/drawing/2014/main" id="{E8CA4A45-A669-938F-E04D-39B61E63BFC9}"/>
                    </a:ext>
                  </a:extLst>
                </p:cNvPr>
                <p:cNvCxnSpPr>
                  <a:cxnSpLocks/>
                  <a:stCxn id="35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8046E06E-D204-7172-B475-0135AD0AC5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Subscribe Special Lineal icon">
                <a:extLst>
                  <a:ext uri="{FF2B5EF4-FFF2-40B4-BE49-F238E27FC236}">
                    <a16:creationId xmlns:a16="http://schemas.microsoft.com/office/drawing/2014/main" id="{C117DF18-9693-EB1D-5642-0515B1B426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8" descr="Serviço - ícones de interface grátis">
                <a:extLst>
                  <a:ext uri="{FF2B5EF4-FFF2-40B4-BE49-F238E27FC236}">
                    <a16:creationId xmlns:a16="http://schemas.microsoft.com/office/drawing/2014/main" id="{E9B4E6E1-E726-506A-EFAF-1D007D773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294947B0-F025-AB03-20B4-CF6E3BE7A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D3CB7EA1-7A4C-E036-BAE4-65AAC54B8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CCC68438-807E-E33F-FBDD-43A211D170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" descr="Receita - ícones de negócios e finanças grátis">
              <a:extLst>
                <a:ext uri="{FF2B5EF4-FFF2-40B4-BE49-F238E27FC236}">
                  <a16:creationId xmlns:a16="http://schemas.microsoft.com/office/drawing/2014/main" id="{62833368-3575-89DD-114C-24ABB1C5D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rescimento - ícones de o negócio grátis">
              <a:extLst>
                <a:ext uri="{FF2B5EF4-FFF2-40B4-BE49-F238E27FC236}">
                  <a16:creationId xmlns:a16="http://schemas.microsoft.com/office/drawing/2014/main" id="{EE0419CD-E5B7-47EB-A539-3705A7E68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8661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243374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174033" y="365014"/>
            <a:ext cx="4847851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/>
            <a:r>
              <a:rPr lang="pt-PT" sz="2000" b="1" dirty="0">
                <a:solidFill>
                  <a:srgbClr val="254C6D"/>
                </a:solidFill>
                <a:latin typeface="DM Serif Display" pitchFamily="2" charset="0"/>
              </a:rPr>
              <a:t>Perspetiva e Potencial de Crescimento</a:t>
            </a:r>
            <a:r>
              <a:rPr lang="pt-PT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Google Shape;688;p54">
            <a:extLst>
              <a:ext uri="{FF2B5EF4-FFF2-40B4-BE49-F238E27FC236}">
                <a16:creationId xmlns:a16="http://schemas.microsoft.com/office/drawing/2014/main" id="{4F0B4EA0-42E4-3BB5-9717-736427F3CA42}"/>
              </a:ext>
            </a:extLst>
          </p:cNvPr>
          <p:cNvSpPr txBox="1">
            <a:spLocks/>
          </p:cNvSpPr>
          <p:nvPr/>
        </p:nvSpPr>
        <p:spPr>
          <a:xfrm flipH="1">
            <a:off x="3533356" y="1990894"/>
            <a:ext cx="3689621" cy="5111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Centros de acessos vasculares</a:t>
            </a:r>
          </a:p>
        </p:txBody>
      </p:sp>
      <p:sp>
        <p:nvSpPr>
          <p:cNvPr id="4" name="Google Shape;680;p54">
            <a:extLst>
              <a:ext uri="{FF2B5EF4-FFF2-40B4-BE49-F238E27FC236}">
                <a16:creationId xmlns:a16="http://schemas.microsoft.com/office/drawing/2014/main" id="{6669336B-B126-F6DF-F8AE-2A7DCF0785F6}"/>
              </a:ext>
            </a:extLst>
          </p:cNvPr>
          <p:cNvSpPr txBox="1">
            <a:spLocks/>
          </p:cNvSpPr>
          <p:nvPr/>
        </p:nvSpPr>
        <p:spPr>
          <a:xfrm flipH="1">
            <a:off x="9745792" y="1572050"/>
            <a:ext cx="4510190" cy="110376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b="1">
                <a:solidFill>
                  <a:schemeClr val="bg1"/>
                </a:solidFill>
              </a:rPr>
              <a:t>Expansão para mercados internacionais</a:t>
            </a:r>
            <a:br>
              <a:rPr lang="pt-PT" sz="2000" b="1">
                <a:solidFill>
                  <a:schemeClr val="bg1"/>
                </a:solidFill>
              </a:rPr>
            </a:br>
            <a:r>
              <a:rPr lang="pt-PT" sz="2000" b="1">
                <a:solidFill>
                  <a:schemeClr val="bg1"/>
                </a:solidFill>
              </a:rPr>
              <a:t> 1ª fase: Países Lusófonos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25" name="Google Shape;686;p54">
            <a:extLst>
              <a:ext uri="{FF2B5EF4-FFF2-40B4-BE49-F238E27FC236}">
                <a16:creationId xmlns:a16="http://schemas.microsoft.com/office/drawing/2014/main" id="{89853128-6EC5-9D9C-34D1-9C5957259623}"/>
              </a:ext>
            </a:extLst>
          </p:cNvPr>
          <p:cNvSpPr txBox="1">
            <a:spLocks/>
          </p:cNvSpPr>
          <p:nvPr/>
        </p:nvSpPr>
        <p:spPr>
          <a:xfrm flipH="1">
            <a:off x="2657381" y="4217303"/>
            <a:ext cx="1664435" cy="4587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dirty="0">
                <a:solidFill>
                  <a:srgbClr val="254C6D"/>
                </a:solidFill>
              </a:rPr>
              <a:t>Colaborações com Universidades</a:t>
            </a:r>
          </a:p>
        </p:txBody>
      </p:sp>
      <p:sp>
        <p:nvSpPr>
          <p:cNvPr id="27" name="Google Shape;682;p54">
            <a:extLst>
              <a:ext uri="{FF2B5EF4-FFF2-40B4-BE49-F238E27FC236}">
                <a16:creationId xmlns:a16="http://schemas.microsoft.com/office/drawing/2014/main" id="{B9455835-9581-D908-525D-D239F24C1151}"/>
              </a:ext>
            </a:extLst>
          </p:cNvPr>
          <p:cNvSpPr txBox="1">
            <a:spLocks/>
          </p:cNvSpPr>
          <p:nvPr/>
        </p:nvSpPr>
        <p:spPr>
          <a:xfrm flipH="1">
            <a:off x="3060272" y="3684279"/>
            <a:ext cx="2169942" cy="610467"/>
          </a:xfrm>
          <a:prstGeom prst="rect">
            <a:avLst/>
          </a:prstGeom>
          <a:solidFill>
            <a:srgbClr val="2F628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400" dirty="0">
                <a:solidFill>
                  <a:schemeClr val="bg1"/>
                </a:solidFill>
              </a:rPr>
              <a:t>Unidades convencionais de diálise</a:t>
            </a:r>
          </a:p>
        </p:txBody>
      </p:sp>
      <p:pic>
        <p:nvPicPr>
          <p:cNvPr id="28" name="Imagem 27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110BF3E9-AAD9-10C6-4011-C062EE08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29" y="2466512"/>
            <a:ext cx="1320462" cy="247586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2130320-7334-3B66-9D6B-6359AD34D8B6}"/>
              </a:ext>
            </a:extLst>
          </p:cNvPr>
          <p:cNvGrpSpPr/>
          <p:nvPr/>
        </p:nvGrpSpPr>
        <p:grpSpPr>
          <a:xfrm rot="2810692">
            <a:off x="-1749956" y="410861"/>
            <a:ext cx="4496466" cy="4321778"/>
            <a:chOff x="-2039323" y="410861"/>
            <a:chExt cx="4496466" cy="4321778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58F9C6DB-B9E8-0C1B-DBEC-D4BD1D3501BF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C99462E4-E372-AEC9-A800-CB7BE3FA8BE4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26E3A87-79FD-8432-FF6E-C4D05C2DD262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4F729DD-0DAB-2E9B-2726-89FED83A736F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38" name="Conexão Reta 37">
                  <a:extLst>
                    <a:ext uri="{FF2B5EF4-FFF2-40B4-BE49-F238E27FC236}">
                      <a16:creationId xmlns:a16="http://schemas.microsoft.com/office/drawing/2014/main" id="{F332D574-15BD-97AF-E22C-F8A216ABA9FA}"/>
                    </a:ext>
                  </a:extLst>
                </p:cNvPr>
                <p:cNvCxnSpPr>
                  <a:stCxn id="36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>
                  <a:extLst>
                    <a:ext uri="{FF2B5EF4-FFF2-40B4-BE49-F238E27FC236}">
                      <a16:creationId xmlns:a16="http://schemas.microsoft.com/office/drawing/2014/main" id="{52377F62-D068-3B3E-6F7B-29072B957858}"/>
                    </a:ext>
                  </a:extLst>
                </p:cNvPr>
                <p:cNvCxnSpPr>
                  <a:stCxn id="36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>
                  <a:extLst>
                    <a:ext uri="{FF2B5EF4-FFF2-40B4-BE49-F238E27FC236}">
                      <a16:creationId xmlns:a16="http://schemas.microsoft.com/office/drawing/2014/main" id="{EA2F7E98-CD42-6213-0B03-2702331823B8}"/>
                    </a:ext>
                  </a:extLst>
                </p:cNvPr>
                <p:cNvCxnSpPr>
                  <a:cxnSpLocks/>
                  <a:stCxn id="36" idx="1"/>
                  <a:endCxn id="36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ta 41">
                  <a:extLst>
                    <a:ext uri="{FF2B5EF4-FFF2-40B4-BE49-F238E27FC236}">
                      <a16:creationId xmlns:a16="http://schemas.microsoft.com/office/drawing/2014/main" id="{7B050D08-5582-5220-1E88-530DD2B78EAB}"/>
                    </a:ext>
                  </a:extLst>
                </p:cNvPr>
                <p:cNvCxnSpPr>
                  <a:cxnSpLocks/>
                  <a:stCxn id="36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FAA2E20D-5439-846E-6CF9-1AF874BD3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Subscribe Special Lineal icon">
                <a:extLst>
                  <a:ext uri="{FF2B5EF4-FFF2-40B4-BE49-F238E27FC236}">
                    <a16:creationId xmlns:a16="http://schemas.microsoft.com/office/drawing/2014/main" id="{7662C84B-E194-EA2C-A24F-0EB52DCDD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8" descr="Serviço - ícones de interface grátis">
                <a:extLst>
                  <a:ext uri="{FF2B5EF4-FFF2-40B4-BE49-F238E27FC236}">
                    <a16:creationId xmlns:a16="http://schemas.microsoft.com/office/drawing/2014/main" id="{725574ED-BDF9-7D71-F3B8-BD588AFB34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3969973C-8527-94CF-8B37-3FD3C15DB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E2AD1CD3-A5EA-3A06-CF1A-BF74309A8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F9E5CA85-9D51-E079-0394-8D7E51D135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" descr="Receita - ícones de negócios e finanças grátis">
              <a:extLst>
                <a:ext uri="{FF2B5EF4-FFF2-40B4-BE49-F238E27FC236}">
                  <a16:creationId xmlns:a16="http://schemas.microsoft.com/office/drawing/2014/main" id="{A33D8104-EBBC-AF04-CAE9-14E39CEE2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rescimento - ícones de o negócio grátis">
              <a:extLst>
                <a:ext uri="{FF2B5EF4-FFF2-40B4-BE49-F238E27FC236}">
                  <a16:creationId xmlns:a16="http://schemas.microsoft.com/office/drawing/2014/main" id="{00D37DFF-9400-5560-78F5-649524FAA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930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243374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174033" y="365014"/>
            <a:ext cx="4847851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/>
            <a:r>
              <a:rPr lang="pt-PT" sz="2000" b="1" dirty="0">
                <a:solidFill>
                  <a:srgbClr val="254C6D"/>
                </a:solidFill>
                <a:latin typeface="DM Serif Display" pitchFamily="2" charset="0"/>
              </a:rPr>
              <a:t>Perspetiva e Potencial de Crescimento</a:t>
            </a:r>
            <a:r>
              <a:rPr lang="pt-PT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Google Shape;680;p54">
            <a:extLst>
              <a:ext uri="{FF2B5EF4-FFF2-40B4-BE49-F238E27FC236}">
                <a16:creationId xmlns:a16="http://schemas.microsoft.com/office/drawing/2014/main" id="{26F1977F-5C33-E678-1F88-0C4A87239C39}"/>
              </a:ext>
            </a:extLst>
          </p:cNvPr>
          <p:cNvSpPr txBox="1">
            <a:spLocks/>
          </p:cNvSpPr>
          <p:nvPr/>
        </p:nvSpPr>
        <p:spPr>
          <a:xfrm flipH="1">
            <a:off x="2986389" y="1640365"/>
            <a:ext cx="4510190" cy="110376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b="1" dirty="0">
                <a:solidFill>
                  <a:schemeClr val="bg1"/>
                </a:solidFill>
              </a:rPr>
              <a:t>Expansão para mercados internacionais</a:t>
            </a:r>
            <a:br>
              <a:rPr lang="pt-PT" sz="2000" b="1" dirty="0">
                <a:solidFill>
                  <a:schemeClr val="bg1"/>
                </a:solidFill>
              </a:rPr>
            </a:br>
            <a:r>
              <a:rPr lang="pt-PT" sz="2000" b="1" dirty="0">
                <a:solidFill>
                  <a:schemeClr val="bg1"/>
                </a:solidFill>
              </a:rPr>
              <a:t> 1ª fase: Países Lusófonos</a:t>
            </a:r>
          </a:p>
        </p:txBody>
      </p:sp>
      <p:sp>
        <p:nvSpPr>
          <p:cNvPr id="25" name="Google Shape;686;p54">
            <a:extLst>
              <a:ext uri="{FF2B5EF4-FFF2-40B4-BE49-F238E27FC236}">
                <a16:creationId xmlns:a16="http://schemas.microsoft.com/office/drawing/2014/main" id="{D1F6225D-EC7B-7B49-C346-AA3D70B48D56}"/>
              </a:ext>
            </a:extLst>
          </p:cNvPr>
          <p:cNvSpPr txBox="1">
            <a:spLocks/>
          </p:cNvSpPr>
          <p:nvPr/>
        </p:nvSpPr>
        <p:spPr>
          <a:xfrm flipH="1">
            <a:off x="2657381" y="4217303"/>
            <a:ext cx="1664435" cy="4587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dirty="0">
                <a:solidFill>
                  <a:srgbClr val="254C6D"/>
                </a:solidFill>
              </a:rPr>
              <a:t>Colaborações com Universidades</a:t>
            </a:r>
          </a:p>
        </p:txBody>
      </p:sp>
      <p:sp>
        <p:nvSpPr>
          <p:cNvPr id="26" name="Google Shape;688;p54">
            <a:extLst>
              <a:ext uri="{FF2B5EF4-FFF2-40B4-BE49-F238E27FC236}">
                <a16:creationId xmlns:a16="http://schemas.microsoft.com/office/drawing/2014/main" id="{298A2BB2-D0BF-3FC4-5665-ACB480099425}"/>
              </a:ext>
            </a:extLst>
          </p:cNvPr>
          <p:cNvSpPr txBox="1">
            <a:spLocks/>
          </p:cNvSpPr>
          <p:nvPr/>
        </p:nvSpPr>
        <p:spPr>
          <a:xfrm flipH="1">
            <a:off x="3912065" y="3352446"/>
            <a:ext cx="2308604" cy="4858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dirty="0">
                <a:solidFill>
                  <a:srgbClr val="254C6D"/>
                </a:solidFill>
              </a:rPr>
              <a:t>Centros de acessos vasculares</a:t>
            </a:r>
          </a:p>
        </p:txBody>
      </p:sp>
      <p:sp>
        <p:nvSpPr>
          <p:cNvPr id="27" name="Google Shape;682;p54">
            <a:extLst>
              <a:ext uri="{FF2B5EF4-FFF2-40B4-BE49-F238E27FC236}">
                <a16:creationId xmlns:a16="http://schemas.microsoft.com/office/drawing/2014/main" id="{CFC310EB-B9EE-B44F-69BD-3A345C57F2BE}"/>
              </a:ext>
            </a:extLst>
          </p:cNvPr>
          <p:cNvSpPr txBox="1">
            <a:spLocks/>
          </p:cNvSpPr>
          <p:nvPr/>
        </p:nvSpPr>
        <p:spPr>
          <a:xfrm flipH="1">
            <a:off x="3060272" y="3684279"/>
            <a:ext cx="2169942" cy="610467"/>
          </a:xfrm>
          <a:prstGeom prst="rect">
            <a:avLst/>
          </a:prstGeom>
          <a:solidFill>
            <a:srgbClr val="2F628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400" dirty="0">
                <a:solidFill>
                  <a:schemeClr val="bg1"/>
                </a:solidFill>
              </a:rPr>
              <a:t>Unidades convencionais de diálise</a:t>
            </a:r>
          </a:p>
        </p:txBody>
      </p:sp>
      <p:sp>
        <p:nvSpPr>
          <p:cNvPr id="28" name="Google Shape;688;p54">
            <a:extLst>
              <a:ext uri="{FF2B5EF4-FFF2-40B4-BE49-F238E27FC236}">
                <a16:creationId xmlns:a16="http://schemas.microsoft.com/office/drawing/2014/main" id="{A9F12A21-BCF5-D012-87A6-923473383F18}"/>
              </a:ext>
            </a:extLst>
          </p:cNvPr>
          <p:cNvSpPr txBox="1">
            <a:spLocks/>
          </p:cNvSpPr>
          <p:nvPr/>
        </p:nvSpPr>
        <p:spPr>
          <a:xfrm flipH="1">
            <a:off x="9537916" y="1290957"/>
            <a:ext cx="3560234" cy="9207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Sociedades científicas no âmbito de acessos vasculares</a:t>
            </a:r>
          </a:p>
        </p:txBody>
      </p:sp>
      <p:pic>
        <p:nvPicPr>
          <p:cNvPr id="29" name="Imagem 28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4D3374F5-5960-B3B7-18F4-17610954F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29" y="2466512"/>
            <a:ext cx="1320462" cy="247586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DCCB958-DF2C-0ACF-A274-B552B35261C0}"/>
              </a:ext>
            </a:extLst>
          </p:cNvPr>
          <p:cNvGrpSpPr/>
          <p:nvPr/>
        </p:nvGrpSpPr>
        <p:grpSpPr>
          <a:xfrm rot="2810692">
            <a:off x="-1749956" y="410861"/>
            <a:ext cx="4496466" cy="4321778"/>
            <a:chOff x="-2039323" y="410861"/>
            <a:chExt cx="4496466" cy="4321778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4A9521E-71E2-0057-CD79-2DEAE5E8AC94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38ABD6FA-41ED-CB2D-16FA-A233A446E5EC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A81E6F5-CCB3-89DE-02BA-38BC7A2D120B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7A94894-DF3F-3353-4D41-5AD0C205AC9A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39" name="Conexão Reta 38">
                  <a:extLst>
                    <a:ext uri="{FF2B5EF4-FFF2-40B4-BE49-F238E27FC236}">
                      <a16:creationId xmlns:a16="http://schemas.microsoft.com/office/drawing/2014/main" id="{9C323897-F0C3-3A0D-D102-0FC866B029E7}"/>
                    </a:ext>
                  </a:extLst>
                </p:cNvPr>
                <p:cNvCxnSpPr>
                  <a:stCxn id="37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>
                  <a:extLst>
                    <a:ext uri="{FF2B5EF4-FFF2-40B4-BE49-F238E27FC236}">
                      <a16:creationId xmlns:a16="http://schemas.microsoft.com/office/drawing/2014/main" id="{F39D79F5-FE40-3A16-4FEC-F1D236BC4774}"/>
                    </a:ext>
                  </a:extLst>
                </p:cNvPr>
                <p:cNvCxnSpPr>
                  <a:stCxn id="37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ta 41">
                  <a:extLst>
                    <a:ext uri="{FF2B5EF4-FFF2-40B4-BE49-F238E27FC236}">
                      <a16:creationId xmlns:a16="http://schemas.microsoft.com/office/drawing/2014/main" id="{9B1E538C-8DC8-B7D2-A98C-7BFFD187E2E5}"/>
                    </a:ext>
                  </a:extLst>
                </p:cNvPr>
                <p:cNvCxnSpPr>
                  <a:cxnSpLocks/>
                  <a:stCxn id="37" idx="1"/>
                  <a:endCxn id="37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xão Reta 42">
                  <a:extLst>
                    <a:ext uri="{FF2B5EF4-FFF2-40B4-BE49-F238E27FC236}">
                      <a16:creationId xmlns:a16="http://schemas.microsoft.com/office/drawing/2014/main" id="{504B658D-74E4-366F-D25D-F628CEC7F074}"/>
                    </a:ext>
                  </a:extLst>
                </p:cNvPr>
                <p:cNvCxnSpPr>
                  <a:cxnSpLocks/>
                  <a:stCxn id="37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F1DCC08E-14D6-75E0-C208-759AB6CD16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Subscribe Special Lineal icon">
                <a:extLst>
                  <a:ext uri="{FF2B5EF4-FFF2-40B4-BE49-F238E27FC236}">
                    <a16:creationId xmlns:a16="http://schemas.microsoft.com/office/drawing/2014/main" id="{FDD19AF8-9F25-2505-F506-8EAA321E18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8" descr="Serviço - ícones de interface grátis">
                <a:extLst>
                  <a:ext uri="{FF2B5EF4-FFF2-40B4-BE49-F238E27FC236}">
                    <a16:creationId xmlns:a16="http://schemas.microsoft.com/office/drawing/2014/main" id="{08F72491-2ED2-5D27-F51F-8C13A88985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B2653DED-377D-DA98-37E4-822999AB9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38EBAC0A-8513-9F12-73AC-09E4003600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4F5649C8-56D6-3F71-38ED-184111C6BF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" descr="Receita - ícones de negócios e finanças grátis">
              <a:extLst>
                <a:ext uri="{FF2B5EF4-FFF2-40B4-BE49-F238E27FC236}">
                  <a16:creationId xmlns:a16="http://schemas.microsoft.com/office/drawing/2014/main" id="{B4CE6738-16AE-77A6-17EE-D4512D305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Crescimento - ícones de o negócio grátis">
              <a:extLst>
                <a:ext uri="{FF2B5EF4-FFF2-40B4-BE49-F238E27FC236}">
                  <a16:creationId xmlns:a16="http://schemas.microsoft.com/office/drawing/2014/main" id="{C43A38D0-32BC-52A2-7746-0717CCE9F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5415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243374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Google Shape;461;p46">
            <a:extLst>
              <a:ext uri="{FF2B5EF4-FFF2-40B4-BE49-F238E27FC236}">
                <a16:creationId xmlns:a16="http://schemas.microsoft.com/office/drawing/2014/main" id="{FE678ABA-2A7E-1076-2948-A6FE86657817}"/>
              </a:ext>
            </a:extLst>
          </p:cNvPr>
          <p:cNvSpPr txBox="1"/>
          <p:nvPr/>
        </p:nvSpPr>
        <p:spPr>
          <a:xfrm>
            <a:off x="2174033" y="365014"/>
            <a:ext cx="4847851" cy="94620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PT"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algn="ctr"/>
            <a:r>
              <a:rPr lang="pt-PT" sz="2000" b="1" dirty="0">
                <a:solidFill>
                  <a:srgbClr val="254C6D"/>
                </a:solidFill>
                <a:latin typeface="DM Serif Display" pitchFamily="2" charset="0"/>
              </a:rPr>
              <a:t>Perspetiva e Potencial de Crescimento</a:t>
            </a:r>
            <a:r>
              <a:rPr lang="pt-PT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7" name="Google Shape;686;p54">
            <a:extLst>
              <a:ext uri="{FF2B5EF4-FFF2-40B4-BE49-F238E27FC236}">
                <a16:creationId xmlns:a16="http://schemas.microsoft.com/office/drawing/2014/main" id="{731E1932-E59F-8AE7-37AE-B23D3089E71A}"/>
              </a:ext>
            </a:extLst>
          </p:cNvPr>
          <p:cNvSpPr txBox="1">
            <a:spLocks/>
          </p:cNvSpPr>
          <p:nvPr/>
        </p:nvSpPr>
        <p:spPr>
          <a:xfrm flipH="1">
            <a:off x="2657381" y="4217303"/>
            <a:ext cx="1664435" cy="4587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dirty="0">
                <a:solidFill>
                  <a:srgbClr val="254C6D"/>
                </a:solidFill>
              </a:rPr>
              <a:t>Colaborações com Universidades</a:t>
            </a:r>
          </a:p>
        </p:txBody>
      </p:sp>
      <p:sp>
        <p:nvSpPr>
          <p:cNvPr id="3" name="Google Shape;688;p54">
            <a:extLst>
              <a:ext uri="{FF2B5EF4-FFF2-40B4-BE49-F238E27FC236}">
                <a16:creationId xmlns:a16="http://schemas.microsoft.com/office/drawing/2014/main" id="{872897EB-1631-208A-3DF6-93F2A62F667A}"/>
              </a:ext>
            </a:extLst>
          </p:cNvPr>
          <p:cNvSpPr txBox="1">
            <a:spLocks/>
          </p:cNvSpPr>
          <p:nvPr/>
        </p:nvSpPr>
        <p:spPr>
          <a:xfrm flipH="1">
            <a:off x="3912065" y="3352446"/>
            <a:ext cx="2308604" cy="4858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dirty="0">
                <a:solidFill>
                  <a:srgbClr val="254C6D"/>
                </a:solidFill>
              </a:rPr>
              <a:t>Centros de acessos vasculares</a:t>
            </a:r>
          </a:p>
        </p:txBody>
      </p:sp>
      <p:sp>
        <p:nvSpPr>
          <p:cNvPr id="4" name="Google Shape;680;p54">
            <a:extLst>
              <a:ext uri="{FF2B5EF4-FFF2-40B4-BE49-F238E27FC236}">
                <a16:creationId xmlns:a16="http://schemas.microsoft.com/office/drawing/2014/main" id="{26F1977F-5C33-E678-1F88-0C4A87239C39}"/>
              </a:ext>
            </a:extLst>
          </p:cNvPr>
          <p:cNvSpPr txBox="1">
            <a:spLocks/>
          </p:cNvSpPr>
          <p:nvPr/>
        </p:nvSpPr>
        <p:spPr>
          <a:xfrm flipH="1">
            <a:off x="4402642" y="2849885"/>
            <a:ext cx="3102378" cy="5615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200" b="1" dirty="0">
                <a:solidFill>
                  <a:schemeClr val="bg1"/>
                </a:solidFill>
              </a:rPr>
              <a:t>Expansão para mercados internacionais</a:t>
            </a:r>
            <a:br>
              <a:rPr lang="pt-PT" sz="1200" b="1" dirty="0">
                <a:solidFill>
                  <a:schemeClr val="bg1"/>
                </a:solidFill>
              </a:rPr>
            </a:br>
            <a:r>
              <a:rPr lang="pt-PT" sz="1200" b="1" dirty="0">
                <a:solidFill>
                  <a:schemeClr val="bg1"/>
                </a:solidFill>
              </a:rPr>
              <a:t> 1ª fase: Países Lusófonos</a:t>
            </a:r>
          </a:p>
        </p:txBody>
      </p:sp>
      <p:sp>
        <p:nvSpPr>
          <p:cNvPr id="24" name="Google Shape;682;p54">
            <a:extLst>
              <a:ext uri="{FF2B5EF4-FFF2-40B4-BE49-F238E27FC236}">
                <a16:creationId xmlns:a16="http://schemas.microsoft.com/office/drawing/2014/main" id="{570D732A-AA6F-A9A8-17CB-841EBAA77961}"/>
              </a:ext>
            </a:extLst>
          </p:cNvPr>
          <p:cNvSpPr txBox="1">
            <a:spLocks/>
          </p:cNvSpPr>
          <p:nvPr/>
        </p:nvSpPr>
        <p:spPr>
          <a:xfrm flipH="1">
            <a:off x="3060272" y="3684279"/>
            <a:ext cx="2169942" cy="610467"/>
          </a:xfrm>
          <a:prstGeom prst="rect">
            <a:avLst/>
          </a:prstGeom>
          <a:solidFill>
            <a:srgbClr val="2F628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400" dirty="0">
                <a:solidFill>
                  <a:schemeClr val="bg1"/>
                </a:solidFill>
              </a:rPr>
              <a:t>Unidades convencionais de diálise</a:t>
            </a:r>
          </a:p>
        </p:txBody>
      </p:sp>
      <p:sp>
        <p:nvSpPr>
          <p:cNvPr id="2" name="Google Shape;688;p54">
            <a:extLst>
              <a:ext uri="{FF2B5EF4-FFF2-40B4-BE49-F238E27FC236}">
                <a16:creationId xmlns:a16="http://schemas.microsoft.com/office/drawing/2014/main" id="{33CBE413-D3D8-B401-608A-D11A0A1D25D9}"/>
              </a:ext>
            </a:extLst>
          </p:cNvPr>
          <p:cNvSpPr txBox="1">
            <a:spLocks/>
          </p:cNvSpPr>
          <p:nvPr/>
        </p:nvSpPr>
        <p:spPr>
          <a:xfrm flipH="1">
            <a:off x="3461650" y="1472694"/>
            <a:ext cx="3560234" cy="9207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2000" dirty="0">
                <a:solidFill>
                  <a:srgbClr val="254C6D"/>
                </a:solidFill>
              </a:rPr>
              <a:t>Sociedades científicas no âmbito de acessos vasculares</a:t>
            </a:r>
          </a:p>
        </p:txBody>
      </p:sp>
      <p:pic>
        <p:nvPicPr>
          <p:cNvPr id="25" name="Imagem 24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4B41B3D9-C475-DCA1-607A-0592C08F6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229" y="2466512"/>
            <a:ext cx="1320462" cy="2475867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CD3227D-3011-5786-D8AF-40813C5ACD14}"/>
              </a:ext>
            </a:extLst>
          </p:cNvPr>
          <p:cNvGrpSpPr/>
          <p:nvPr/>
        </p:nvGrpSpPr>
        <p:grpSpPr>
          <a:xfrm rot="2810692">
            <a:off x="-1749956" y="410861"/>
            <a:ext cx="4496466" cy="4321778"/>
            <a:chOff x="-2039323" y="410861"/>
            <a:chExt cx="4496466" cy="4321778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D6D5A04D-78FC-0AFF-F261-D37450D7F7B8}"/>
                </a:ext>
              </a:extLst>
            </p:cNvPr>
            <p:cNvGrpSpPr/>
            <p:nvPr/>
          </p:nvGrpSpPr>
          <p:grpSpPr>
            <a:xfrm>
              <a:off x="-2039323" y="410861"/>
              <a:ext cx="4496466" cy="4321778"/>
              <a:chOff x="-1264550" y="838163"/>
              <a:chExt cx="3846226" cy="3443260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84874F00-3002-7494-A538-5A3ADDC3ADD4}"/>
                  </a:ext>
                </a:extLst>
              </p:cNvPr>
              <p:cNvGrpSpPr/>
              <p:nvPr/>
            </p:nvGrpSpPr>
            <p:grpSpPr>
              <a:xfrm rot="1085603">
                <a:off x="-1264550" y="838163"/>
                <a:ext cx="3846226" cy="3443260"/>
                <a:chOff x="-1643208" y="902313"/>
                <a:chExt cx="3846226" cy="344326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356F66F-2D5A-3D3F-C308-7BCC3B94D045}"/>
                    </a:ext>
                  </a:extLst>
                </p:cNvPr>
                <p:cNvSpPr/>
                <p:nvPr/>
              </p:nvSpPr>
              <p:spPr>
                <a:xfrm>
                  <a:off x="-1643208" y="902313"/>
                  <a:ext cx="3831772" cy="34432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36853FC-BA19-07E9-3217-481B78D282B8}"/>
                    </a:ext>
                  </a:extLst>
                </p:cNvPr>
                <p:cNvSpPr/>
                <p:nvPr/>
              </p:nvSpPr>
              <p:spPr>
                <a:xfrm>
                  <a:off x="-472459" y="1905127"/>
                  <a:ext cx="1572487" cy="146286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cxnSp>
              <p:nvCxnSpPr>
                <p:cNvPr id="38" name="Conexão Reta 37">
                  <a:extLst>
                    <a:ext uri="{FF2B5EF4-FFF2-40B4-BE49-F238E27FC236}">
                      <a16:creationId xmlns:a16="http://schemas.microsoft.com/office/drawing/2014/main" id="{119BE995-D893-8094-0B75-482CA999950C}"/>
                    </a:ext>
                  </a:extLst>
                </p:cNvPr>
                <p:cNvCxnSpPr>
                  <a:stCxn id="36" idx="3"/>
                </p:cNvCxnSpPr>
                <p:nvPr/>
              </p:nvCxnSpPr>
              <p:spPr>
                <a:xfrm flipV="1">
                  <a:off x="-1082058" y="1417524"/>
                  <a:ext cx="2736687" cy="242379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ta 38">
                  <a:extLst>
                    <a:ext uri="{FF2B5EF4-FFF2-40B4-BE49-F238E27FC236}">
                      <a16:creationId xmlns:a16="http://schemas.microsoft.com/office/drawing/2014/main" id="{46F20F45-9C71-F420-465D-DFB341BB36DD}"/>
                    </a:ext>
                  </a:extLst>
                </p:cNvPr>
                <p:cNvCxnSpPr>
                  <a:stCxn id="36" idx="0"/>
                </p:cNvCxnSpPr>
                <p:nvPr/>
              </p:nvCxnSpPr>
              <p:spPr>
                <a:xfrm>
                  <a:off x="272678" y="902313"/>
                  <a:ext cx="0" cy="34432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ta 40">
                  <a:extLst>
                    <a:ext uri="{FF2B5EF4-FFF2-40B4-BE49-F238E27FC236}">
                      <a16:creationId xmlns:a16="http://schemas.microsoft.com/office/drawing/2014/main" id="{FAF6C560-79EC-8F97-0B70-83BB5C4B5698}"/>
                    </a:ext>
                  </a:extLst>
                </p:cNvPr>
                <p:cNvCxnSpPr>
                  <a:cxnSpLocks/>
                  <a:stCxn id="36" idx="1"/>
                  <a:endCxn id="36" idx="5"/>
                </p:cNvCxnSpPr>
                <p:nvPr/>
              </p:nvCxnSpPr>
              <p:spPr>
                <a:xfrm>
                  <a:off x="-1082057" y="1406567"/>
                  <a:ext cx="2709472" cy="2434752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ta 41">
                  <a:extLst>
                    <a:ext uri="{FF2B5EF4-FFF2-40B4-BE49-F238E27FC236}">
                      <a16:creationId xmlns:a16="http://schemas.microsoft.com/office/drawing/2014/main" id="{D30D40CE-A895-DB06-87C7-015E6B260CE5}"/>
                    </a:ext>
                  </a:extLst>
                </p:cNvPr>
                <p:cNvCxnSpPr>
                  <a:cxnSpLocks/>
                  <a:stCxn id="36" idx="2"/>
                </p:cNvCxnSpPr>
                <p:nvPr/>
              </p:nvCxnSpPr>
              <p:spPr>
                <a:xfrm>
                  <a:off x="-1642862" y="2624910"/>
                  <a:ext cx="384588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2" descr="Mercado - ícones de negócios e finanças grátis">
                <a:extLst>
                  <a:ext uri="{FF2B5EF4-FFF2-40B4-BE49-F238E27FC236}">
                    <a16:creationId xmlns:a16="http://schemas.microsoft.com/office/drawing/2014/main" id="{A20FE349-BC0F-1053-113D-6BAA7AE1CF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3760" y="2049463"/>
                <a:ext cx="819592" cy="819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Subscribe Special Lineal icon">
                <a:extLst>
                  <a:ext uri="{FF2B5EF4-FFF2-40B4-BE49-F238E27FC236}">
                    <a16:creationId xmlns:a16="http://schemas.microsoft.com/office/drawing/2014/main" id="{834724E1-BEB5-3EFA-CB39-7F9175432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557247">
                <a:off x="-575664" y="3097838"/>
                <a:ext cx="679677" cy="81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8" descr="Serviço - ícones de interface grátis">
                <a:extLst>
                  <a:ext uri="{FF2B5EF4-FFF2-40B4-BE49-F238E27FC236}">
                    <a16:creationId xmlns:a16="http://schemas.microsoft.com/office/drawing/2014/main" id="{D9B276DA-98DD-7167-D3E9-BE87435CAD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80" y="3363015"/>
                <a:ext cx="785717" cy="905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0" descr="Rede sociedade comunicação online bate-papo - Ícones Rede e Comunicação">
                <a:extLst>
                  <a:ext uri="{FF2B5EF4-FFF2-40B4-BE49-F238E27FC236}">
                    <a16:creationId xmlns:a16="http://schemas.microsoft.com/office/drawing/2014/main" id="{AB9F44B4-1DC2-A234-D889-10644D5ADD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317289">
                <a:off x="-714992" y="1321956"/>
                <a:ext cx="722754" cy="74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2" descr="Distribuição - ícones de interface grátis">
                <a:extLst>
                  <a:ext uri="{FF2B5EF4-FFF2-40B4-BE49-F238E27FC236}">
                    <a16:creationId xmlns:a16="http://schemas.microsoft.com/office/drawing/2014/main" id="{C6AA1447-571C-362F-F7C6-7DBAE2DF9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82661">
                <a:off x="-1020342" y="2268964"/>
                <a:ext cx="692312" cy="79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4" descr="Marketing digital - ícones de mídia social grátis">
                <a:extLst>
                  <a:ext uri="{FF2B5EF4-FFF2-40B4-BE49-F238E27FC236}">
                    <a16:creationId xmlns:a16="http://schemas.microsoft.com/office/drawing/2014/main" id="{CF13F915-CA4F-A107-96F4-41BF87B58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93238">
                <a:off x="1286180" y="3043804"/>
                <a:ext cx="735159" cy="735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2" descr="Receita - ícones de negócios e finanças grátis">
              <a:extLst>
                <a:ext uri="{FF2B5EF4-FFF2-40B4-BE49-F238E27FC236}">
                  <a16:creationId xmlns:a16="http://schemas.microsoft.com/office/drawing/2014/main" id="{E07DDEE7-D724-46D0-4DC6-2E5169978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490829" y="567461"/>
              <a:ext cx="928629" cy="928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Crescimento - ícones de o negócio grátis">
              <a:extLst>
                <a:ext uri="{FF2B5EF4-FFF2-40B4-BE49-F238E27FC236}">
                  <a16:creationId xmlns:a16="http://schemas.microsoft.com/office/drawing/2014/main" id="{37E63290-95CE-5437-10CD-5532D4649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46302">
              <a:off x="811206" y="1024612"/>
              <a:ext cx="73866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8590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726268" y="285187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PLANO FINANCEIRO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395647" y="1282427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04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3056467" y="829733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34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-4672060" y="300427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PLANO FINANCEIRO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755865" y="-1571610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04</a:t>
            </a:r>
            <a:endParaRPr sz="11500" dirty="0">
              <a:solidFill>
                <a:schemeClr val="bg1"/>
              </a:solidFill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22A13C2-9EDC-48C9-6CC1-9F25C01F978B}"/>
              </a:ext>
            </a:extLst>
          </p:cNvPr>
          <p:cNvGrpSpPr/>
          <p:nvPr/>
        </p:nvGrpSpPr>
        <p:grpSpPr>
          <a:xfrm>
            <a:off x="205010" y="1829452"/>
            <a:ext cx="1758629" cy="1484596"/>
            <a:chOff x="205010" y="1829452"/>
            <a:chExt cx="1758629" cy="148459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2E014F3-23E1-1F37-3144-F72AF9F43399}"/>
                </a:ext>
              </a:extLst>
            </p:cNvPr>
            <p:cNvSpPr/>
            <p:nvPr/>
          </p:nvSpPr>
          <p:spPr>
            <a:xfrm>
              <a:off x="271702" y="1829452"/>
              <a:ext cx="1549397" cy="14845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116933B-766E-BBDC-4B4A-BC4CC8430AD4}"/>
                </a:ext>
              </a:extLst>
            </p:cNvPr>
            <p:cNvSpPr txBox="1"/>
            <p:nvPr/>
          </p:nvSpPr>
          <p:spPr>
            <a:xfrm>
              <a:off x="205010" y="2337850"/>
              <a:ext cx="1758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>
                  <a:solidFill>
                    <a:schemeClr val="tx1"/>
                  </a:solidFill>
                </a:rPr>
                <a:t>Desenvolvimento da App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B6C2CBB-20B2-A37F-BC11-B65DC762B29A}"/>
              </a:ext>
            </a:extLst>
          </p:cNvPr>
          <p:cNvGrpSpPr/>
          <p:nvPr/>
        </p:nvGrpSpPr>
        <p:grpSpPr>
          <a:xfrm>
            <a:off x="2019057" y="1829452"/>
            <a:ext cx="1616319" cy="1484596"/>
            <a:chOff x="2019057" y="1829452"/>
            <a:chExt cx="1616319" cy="14845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CA4D53-3DCE-EB59-A7DD-9C3384A77BC5}"/>
                </a:ext>
              </a:extLst>
            </p:cNvPr>
            <p:cNvSpPr/>
            <p:nvPr/>
          </p:nvSpPr>
          <p:spPr>
            <a:xfrm>
              <a:off x="2061566" y="1829452"/>
              <a:ext cx="1549397" cy="14845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7350E23-9041-6749-E32F-EBBDD31E9E5E}"/>
                </a:ext>
              </a:extLst>
            </p:cNvPr>
            <p:cNvSpPr txBox="1"/>
            <p:nvPr/>
          </p:nvSpPr>
          <p:spPr>
            <a:xfrm>
              <a:off x="2019057" y="2279362"/>
              <a:ext cx="16163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6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EA87B30-C17C-24E6-8772-EAFC82F62AC5}"/>
              </a:ext>
            </a:extLst>
          </p:cNvPr>
          <p:cNvGrpSpPr/>
          <p:nvPr/>
        </p:nvGrpSpPr>
        <p:grpSpPr>
          <a:xfrm>
            <a:off x="3851430" y="1829452"/>
            <a:ext cx="1549397" cy="1484596"/>
            <a:chOff x="3851430" y="1829452"/>
            <a:chExt cx="1549397" cy="14845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B3825BA-3C17-EB22-19C7-DD143ACD39E9}"/>
                </a:ext>
              </a:extLst>
            </p:cNvPr>
            <p:cNvSpPr/>
            <p:nvPr/>
          </p:nvSpPr>
          <p:spPr>
            <a:xfrm>
              <a:off x="3851430" y="1829452"/>
              <a:ext cx="1549397" cy="14845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91054DB-800B-C0E0-1F25-983B451A2108}"/>
                </a:ext>
              </a:extLst>
            </p:cNvPr>
            <p:cNvSpPr txBox="1"/>
            <p:nvPr/>
          </p:nvSpPr>
          <p:spPr>
            <a:xfrm>
              <a:off x="3897611" y="2276294"/>
              <a:ext cx="14701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600" b="1" dirty="0">
                  <a:solidFill>
                    <a:schemeClr val="tx1"/>
                  </a:solidFill>
                </a:rPr>
                <a:t>Recursos Humanos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839DBA6-3320-CD33-9156-923BF40A75B0}"/>
              </a:ext>
            </a:extLst>
          </p:cNvPr>
          <p:cNvGrpSpPr/>
          <p:nvPr/>
        </p:nvGrpSpPr>
        <p:grpSpPr>
          <a:xfrm>
            <a:off x="5520130" y="1829452"/>
            <a:ext cx="1758629" cy="1484596"/>
            <a:chOff x="5520130" y="1829452"/>
            <a:chExt cx="1758629" cy="14845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29011E-EDE7-1B60-8DA4-7F8D11761080}"/>
                </a:ext>
              </a:extLst>
            </p:cNvPr>
            <p:cNvSpPr/>
            <p:nvPr/>
          </p:nvSpPr>
          <p:spPr>
            <a:xfrm>
              <a:off x="5641294" y="1829452"/>
              <a:ext cx="1549397" cy="14845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A68D646E-EAA5-6617-5B09-74F88731FD8C}"/>
                </a:ext>
              </a:extLst>
            </p:cNvPr>
            <p:cNvSpPr txBox="1"/>
            <p:nvPr/>
          </p:nvSpPr>
          <p:spPr>
            <a:xfrm>
              <a:off x="5520130" y="2276295"/>
              <a:ext cx="17586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600" b="1" dirty="0">
                  <a:solidFill>
                    <a:schemeClr val="tx1"/>
                  </a:solidFill>
                </a:rPr>
                <a:t>Marketing e Vendas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D5C034A-0F5D-81C6-EC05-9B3921109EC1}"/>
              </a:ext>
            </a:extLst>
          </p:cNvPr>
          <p:cNvGrpSpPr/>
          <p:nvPr/>
        </p:nvGrpSpPr>
        <p:grpSpPr>
          <a:xfrm>
            <a:off x="7359575" y="1829452"/>
            <a:ext cx="1712710" cy="1484596"/>
            <a:chOff x="7359575" y="1829452"/>
            <a:chExt cx="1712710" cy="14845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6BF5C6-0CE3-BFD9-BF37-674398D1E11D}"/>
                </a:ext>
              </a:extLst>
            </p:cNvPr>
            <p:cNvSpPr/>
            <p:nvPr/>
          </p:nvSpPr>
          <p:spPr>
            <a:xfrm>
              <a:off x="7431158" y="1829452"/>
              <a:ext cx="1549397" cy="148459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18F5479-E693-FA81-44EA-2E8F7A46999C}"/>
                </a:ext>
              </a:extLst>
            </p:cNvPr>
            <p:cNvSpPr txBox="1"/>
            <p:nvPr/>
          </p:nvSpPr>
          <p:spPr>
            <a:xfrm>
              <a:off x="7359575" y="2276293"/>
              <a:ext cx="17127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6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16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1CC2D776-5E7D-093C-B102-EFBBF0C97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027489"/>
              </p:ext>
            </p:extLst>
          </p:nvPr>
        </p:nvGraphicFramePr>
        <p:xfrm>
          <a:off x="9455474" y="1668680"/>
          <a:ext cx="6096000" cy="90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11782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Desenvolvimento Inicial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0" dirty="0"/>
                        <a:t>50.000€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Atualizações e manutenção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20.000€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403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-4672060" y="300427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PLANO FINANCEIRO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755865" y="-1571610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04</a:t>
            </a:r>
            <a:endParaRPr sz="11500" dirty="0">
              <a:solidFill>
                <a:schemeClr val="bg1"/>
              </a:solidFill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7146E81-28B0-9AC9-17B9-06B240643295}"/>
              </a:ext>
            </a:extLst>
          </p:cNvPr>
          <p:cNvGrpSpPr/>
          <p:nvPr/>
        </p:nvGrpSpPr>
        <p:grpSpPr>
          <a:xfrm>
            <a:off x="135848" y="233553"/>
            <a:ext cx="2734983" cy="2228797"/>
            <a:chOff x="135848" y="233553"/>
            <a:chExt cx="2734983" cy="222879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2E014F3-23E1-1F37-3144-F72AF9F43399}"/>
                </a:ext>
              </a:extLst>
            </p:cNvPr>
            <p:cNvSpPr/>
            <p:nvPr/>
          </p:nvSpPr>
          <p:spPr>
            <a:xfrm>
              <a:off x="271700" y="233553"/>
              <a:ext cx="2463281" cy="222879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116933B-766E-BBDC-4B4A-BC4CC8430AD4}"/>
                </a:ext>
              </a:extLst>
            </p:cNvPr>
            <p:cNvSpPr txBox="1"/>
            <p:nvPr/>
          </p:nvSpPr>
          <p:spPr>
            <a:xfrm>
              <a:off x="135848" y="963230"/>
              <a:ext cx="27349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200" b="1" dirty="0">
                  <a:solidFill>
                    <a:schemeClr val="bg1"/>
                  </a:solidFill>
                </a:rPr>
                <a:t>Desenvolvimento da App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CF08F48-87F9-42E4-7F71-2B9D712B82EC}"/>
              </a:ext>
            </a:extLst>
          </p:cNvPr>
          <p:cNvGrpSpPr/>
          <p:nvPr/>
        </p:nvGrpSpPr>
        <p:grpSpPr>
          <a:xfrm>
            <a:off x="3743940" y="3949849"/>
            <a:ext cx="1093082" cy="1066148"/>
            <a:chOff x="3743940" y="3949849"/>
            <a:chExt cx="1093082" cy="106614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CA4D53-3DCE-EB59-A7DD-9C3384A77BC5}"/>
                </a:ext>
              </a:extLst>
            </p:cNvPr>
            <p:cNvSpPr/>
            <p:nvPr/>
          </p:nvSpPr>
          <p:spPr>
            <a:xfrm>
              <a:off x="3786449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7350E23-9041-6749-E32F-EBBDD31E9E5E}"/>
                </a:ext>
              </a:extLst>
            </p:cNvPr>
            <p:cNvSpPr txBox="1"/>
            <p:nvPr/>
          </p:nvSpPr>
          <p:spPr>
            <a:xfrm>
              <a:off x="3743940" y="4302775"/>
              <a:ext cx="10930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DAAF163-266C-85AF-020F-2F3974EEBCCC}"/>
              </a:ext>
            </a:extLst>
          </p:cNvPr>
          <p:cNvGrpSpPr/>
          <p:nvPr/>
        </p:nvGrpSpPr>
        <p:grpSpPr>
          <a:xfrm>
            <a:off x="5083922" y="3949849"/>
            <a:ext cx="1047824" cy="1066148"/>
            <a:chOff x="5083922" y="3949849"/>
            <a:chExt cx="1047824" cy="106614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B3825BA-3C17-EB22-19C7-DD143ACD39E9}"/>
                </a:ext>
              </a:extLst>
            </p:cNvPr>
            <p:cNvSpPr/>
            <p:nvPr/>
          </p:nvSpPr>
          <p:spPr>
            <a:xfrm>
              <a:off x="5083922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91054DB-800B-C0E0-1F25-983B451A2108}"/>
                </a:ext>
              </a:extLst>
            </p:cNvPr>
            <p:cNvSpPr txBox="1"/>
            <p:nvPr/>
          </p:nvSpPr>
          <p:spPr>
            <a:xfrm>
              <a:off x="5116247" y="4299707"/>
              <a:ext cx="9942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Recursos Humanos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6356D5F-8F86-F3F1-2571-746A34E5120F}"/>
              </a:ext>
            </a:extLst>
          </p:cNvPr>
          <p:cNvGrpSpPr/>
          <p:nvPr/>
        </p:nvGrpSpPr>
        <p:grpSpPr>
          <a:xfrm>
            <a:off x="6326172" y="3949197"/>
            <a:ext cx="1189323" cy="1066148"/>
            <a:chOff x="6326172" y="3949197"/>
            <a:chExt cx="1189323" cy="10661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29011E-EDE7-1B60-8DA4-7F8D11761080}"/>
                </a:ext>
              </a:extLst>
            </p:cNvPr>
            <p:cNvSpPr/>
            <p:nvPr/>
          </p:nvSpPr>
          <p:spPr>
            <a:xfrm>
              <a:off x="6396922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A68D646E-EAA5-6617-5B09-74F88731FD8C}"/>
                </a:ext>
              </a:extLst>
            </p:cNvPr>
            <p:cNvSpPr txBox="1"/>
            <p:nvPr/>
          </p:nvSpPr>
          <p:spPr>
            <a:xfrm>
              <a:off x="6326172" y="4285198"/>
              <a:ext cx="118932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Marketing e Vendas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B034393-A852-0850-B9C0-98B21C6EA949}"/>
              </a:ext>
            </a:extLst>
          </p:cNvPr>
          <p:cNvGrpSpPr/>
          <p:nvPr/>
        </p:nvGrpSpPr>
        <p:grpSpPr>
          <a:xfrm>
            <a:off x="7639172" y="3949197"/>
            <a:ext cx="1158269" cy="1066148"/>
            <a:chOff x="7639172" y="3949197"/>
            <a:chExt cx="1158269" cy="106614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6BF5C6-0CE3-BFD9-BF37-674398D1E11D}"/>
                </a:ext>
              </a:extLst>
            </p:cNvPr>
            <p:cNvSpPr/>
            <p:nvPr/>
          </p:nvSpPr>
          <p:spPr>
            <a:xfrm>
              <a:off x="7694395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18F5479-E693-FA81-44EA-2E8F7A46999C}"/>
                </a:ext>
              </a:extLst>
            </p:cNvPr>
            <p:cNvSpPr txBox="1"/>
            <p:nvPr/>
          </p:nvSpPr>
          <p:spPr>
            <a:xfrm>
              <a:off x="7639172" y="4289346"/>
              <a:ext cx="115826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1CDDA89-7873-EA81-51DA-105F4D631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902557"/>
              </p:ext>
            </p:extLst>
          </p:nvPr>
        </p:nvGraphicFramePr>
        <p:xfrm>
          <a:off x="3048000" y="1433684"/>
          <a:ext cx="6096000" cy="90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11782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Desenvolvimento Inicial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0" dirty="0"/>
                        <a:t>50.000€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Atualizações e manutenção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20.000€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7AA75777-7F69-60F4-FCEE-714B77D3D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565595"/>
              </p:ext>
            </p:extLst>
          </p:nvPr>
        </p:nvGraphicFramePr>
        <p:xfrm>
          <a:off x="9886453" y="1724509"/>
          <a:ext cx="6096000" cy="1090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36473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dirty="0"/>
                        <a:t>Servidores e hospedagem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10.000€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Ferramentas de desenvolvimento e licenças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5.000€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0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7169D1D5-2E6D-9CA5-365F-E68A8BBB2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70076"/>
              </p:ext>
            </p:extLst>
          </p:nvPr>
        </p:nvGraphicFramePr>
        <p:xfrm>
          <a:off x="3026574" y="2026710"/>
          <a:ext cx="6096000" cy="1090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36473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dirty="0"/>
                        <a:t>Servidores e hospedagem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10.000€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Ferramentas de desenvolvimento e licenças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5.000€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5C91D03D-54CC-6464-88E3-6FA12FC3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318464"/>
              </p:ext>
            </p:extLst>
          </p:nvPr>
        </p:nvGraphicFramePr>
        <p:xfrm>
          <a:off x="9867963" y="1139648"/>
          <a:ext cx="6372052" cy="2370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Programadores e engenheiros de software (2)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60.000€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Especialista em IA e </a:t>
                      </a:r>
                      <a:r>
                        <a:rPr lang="pt-PT" sz="1800" b="1" dirty="0" err="1"/>
                        <a:t>machine</a:t>
                      </a:r>
                      <a:r>
                        <a:rPr lang="pt-PT" sz="1800" b="1" dirty="0"/>
                        <a:t> </a:t>
                      </a:r>
                      <a:r>
                        <a:rPr lang="pt-PT" sz="1800" b="1" dirty="0" err="1"/>
                        <a:t>learning</a:t>
                      </a:r>
                      <a:r>
                        <a:rPr lang="pt-PT" sz="1800" b="1" dirty="0"/>
                        <a:t> (1)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30.000€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Analista (1)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30.000€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0448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Profissionais de saúde para validação (2 consultores a tempo parcial)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10.000€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07509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8C87E6A7-AD9E-3C24-9C7E-8987054ED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175289"/>
              </p:ext>
            </p:extLst>
          </p:nvPr>
        </p:nvGraphicFramePr>
        <p:xfrm>
          <a:off x="3026574" y="-1283059"/>
          <a:ext cx="6096000" cy="90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11782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Desenvolvimento Inicial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0" dirty="0"/>
                        <a:t>50.000€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Atualizações e manutenção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20.000€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</a:tbl>
          </a:graphicData>
        </a:graphic>
      </p:graphicFrame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5A0AD81-1CCD-8757-FD04-FB2A7130ECF0}"/>
              </a:ext>
            </a:extLst>
          </p:cNvPr>
          <p:cNvGrpSpPr/>
          <p:nvPr/>
        </p:nvGrpSpPr>
        <p:grpSpPr>
          <a:xfrm>
            <a:off x="447132" y="3942957"/>
            <a:ext cx="1252122" cy="1072388"/>
            <a:chOff x="135848" y="233553"/>
            <a:chExt cx="2734983" cy="2228797"/>
          </a:xfrm>
          <a:solidFill>
            <a:schemeClr val="bg1">
              <a:lumMod val="75000"/>
            </a:scheme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809566-1760-55B7-F536-0EEC9E4E534F}"/>
                </a:ext>
              </a:extLst>
            </p:cNvPr>
            <p:cNvSpPr/>
            <p:nvPr/>
          </p:nvSpPr>
          <p:spPr>
            <a:xfrm>
              <a:off x="271700" y="233553"/>
              <a:ext cx="2463281" cy="22287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5E9D936-B94C-D564-587E-8712324EFC75}"/>
                </a:ext>
              </a:extLst>
            </p:cNvPr>
            <p:cNvSpPr txBox="1"/>
            <p:nvPr/>
          </p:nvSpPr>
          <p:spPr>
            <a:xfrm>
              <a:off x="135848" y="963230"/>
              <a:ext cx="2734983" cy="83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b="1" dirty="0">
                  <a:solidFill>
                    <a:schemeClr val="tx1"/>
                  </a:solidFill>
                </a:rPr>
                <a:t>Desenvolvimento da App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1DC0ACA-5A7A-943D-B5F2-EE7A765E29D6}"/>
              </a:ext>
            </a:extLst>
          </p:cNvPr>
          <p:cNvGrpSpPr/>
          <p:nvPr/>
        </p:nvGrpSpPr>
        <p:grpSpPr>
          <a:xfrm>
            <a:off x="355418" y="85061"/>
            <a:ext cx="2417860" cy="2109174"/>
            <a:chOff x="3767024" y="3949849"/>
            <a:chExt cx="1093082" cy="106614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FD3D646-D963-EB59-DE7F-E1224BABEE7E}"/>
                </a:ext>
              </a:extLst>
            </p:cNvPr>
            <p:cNvSpPr/>
            <p:nvPr/>
          </p:nvSpPr>
          <p:spPr>
            <a:xfrm>
              <a:off x="3786449" y="3949849"/>
              <a:ext cx="1047824" cy="10661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DAA124D2-55BE-DDED-7DD8-DCB0430E6131}"/>
                </a:ext>
              </a:extLst>
            </p:cNvPr>
            <p:cNvSpPr txBox="1"/>
            <p:nvPr/>
          </p:nvSpPr>
          <p:spPr>
            <a:xfrm>
              <a:off x="3767024" y="4288454"/>
              <a:ext cx="1093082" cy="388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i="0" u="none" strike="noStrike" cap="none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2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A7DA661-6B75-4059-452C-AA66D981EF27}"/>
              </a:ext>
            </a:extLst>
          </p:cNvPr>
          <p:cNvGrpSpPr/>
          <p:nvPr/>
        </p:nvGrpSpPr>
        <p:grpSpPr>
          <a:xfrm>
            <a:off x="5083922" y="3949849"/>
            <a:ext cx="1047824" cy="1066148"/>
            <a:chOff x="5083922" y="3949849"/>
            <a:chExt cx="1047824" cy="106614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80985B-197E-4410-8A93-1434D2AC1659}"/>
                </a:ext>
              </a:extLst>
            </p:cNvPr>
            <p:cNvSpPr/>
            <p:nvPr/>
          </p:nvSpPr>
          <p:spPr>
            <a:xfrm>
              <a:off x="5083922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0B8A1B40-9B55-3C6B-F803-C205C27B7392}"/>
                </a:ext>
              </a:extLst>
            </p:cNvPr>
            <p:cNvSpPr txBox="1"/>
            <p:nvPr/>
          </p:nvSpPr>
          <p:spPr>
            <a:xfrm>
              <a:off x="5116247" y="4299707"/>
              <a:ext cx="9942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Recursos Humanos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9A89F493-F966-9010-1EEA-843F97B103A5}"/>
              </a:ext>
            </a:extLst>
          </p:cNvPr>
          <p:cNvGrpSpPr/>
          <p:nvPr/>
        </p:nvGrpSpPr>
        <p:grpSpPr>
          <a:xfrm>
            <a:off x="6326172" y="3949197"/>
            <a:ext cx="1189323" cy="1066148"/>
            <a:chOff x="6326172" y="3949197"/>
            <a:chExt cx="1189323" cy="106614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5DAF2D5-C477-0250-CF6D-35125C683B02}"/>
                </a:ext>
              </a:extLst>
            </p:cNvPr>
            <p:cNvSpPr/>
            <p:nvPr/>
          </p:nvSpPr>
          <p:spPr>
            <a:xfrm>
              <a:off x="6396922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D2A8B134-4471-6D6B-2D75-4B3945652E62}"/>
                </a:ext>
              </a:extLst>
            </p:cNvPr>
            <p:cNvSpPr txBox="1"/>
            <p:nvPr/>
          </p:nvSpPr>
          <p:spPr>
            <a:xfrm>
              <a:off x="6326172" y="4285198"/>
              <a:ext cx="118932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Marketing e Vendas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034E083-C359-729E-8D1A-FD49DAC504BC}"/>
              </a:ext>
            </a:extLst>
          </p:cNvPr>
          <p:cNvGrpSpPr/>
          <p:nvPr/>
        </p:nvGrpSpPr>
        <p:grpSpPr>
          <a:xfrm>
            <a:off x="7639172" y="3949197"/>
            <a:ext cx="1158269" cy="1066148"/>
            <a:chOff x="7639172" y="3949197"/>
            <a:chExt cx="1158269" cy="10661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7E873A-83BF-B972-4D01-86D80DB86D73}"/>
                </a:ext>
              </a:extLst>
            </p:cNvPr>
            <p:cNvSpPr/>
            <p:nvPr/>
          </p:nvSpPr>
          <p:spPr>
            <a:xfrm>
              <a:off x="7694395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BDDEFA76-B6BB-C61A-F491-1EBF5A673B47}"/>
                </a:ext>
              </a:extLst>
            </p:cNvPr>
            <p:cNvSpPr txBox="1"/>
            <p:nvPr/>
          </p:nvSpPr>
          <p:spPr>
            <a:xfrm>
              <a:off x="7639172" y="4289346"/>
              <a:ext cx="115826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5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D9B6B23-B4AE-AB67-AB11-AB6472DDE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621798"/>
              </p:ext>
            </p:extLst>
          </p:nvPr>
        </p:nvGraphicFramePr>
        <p:xfrm>
          <a:off x="2771948" y="1091324"/>
          <a:ext cx="6372052" cy="2370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Programadores e engenheiros de software (2)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60.000€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Especialista em IA e </a:t>
                      </a:r>
                      <a:r>
                        <a:rPr lang="pt-PT" sz="1800" b="1" dirty="0" err="1"/>
                        <a:t>machine</a:t>
                      </a:r>
                      <a:r>
                        <a:rPr lang="pt-PT" sz="1800" b="1" dirty="0"/>
                        <a:t> </a:t>
                      </a:r>
                      <a:r>
                        <a:rPr lang="pt-PT" sz="1800" b="1" dirty="0" err="1"/>
                        <a:t>learning</a:t>
                      </a:r>
                      <a:r>
                        <a:rPr lang="pt-PT" sz="1800" b="1" dirty="0"/>
                        <a:t> (1)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30.000€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Analista (1)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30.000€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0448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Profissionais de saúde para validação (2 consultores a tempo parcial)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10.000€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07509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3A6D35C-CBC2-3211-CFC4-DD8C6B7AC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288137"/>
              </p:ext>
            </p:extLst>
          </p:nvPr>
        </p:nvGraphicFramePr>
        <p:xfrm>
          <a:off x="3026574" y="-1577713"/>
          <a:ext cx="6096000" cy="1090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36473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dirty="0"/>
                        <a:t>Servidores e hospedagem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10.000€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Ferramentas de desenvolvimento e licenças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5.000€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D28FEBC5-B8D6-7033-DEFB-8412D3515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136348"/>
              </p:ext>
            </p:extLst>
          </p:nvPr>
        </p:nvGraphicFramePr>
        <p:xfrm>
          <a:off x="9702137" y="1666004"/>
          <a:ext cx="6372052" cy="135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Campanhas publicitárias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5.000€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Participação em eventos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10.000€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Materiais promocionais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3.000€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04480"/>
                  </a:ext>
                </a:extLst>
              </a:tr>
            </a:tbl>
          </a:graphicData>
        </a:graphic>
      </p:graphicFrame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C4C22F7-3901-2887-B1BA-044B7920FE27}"/>
              </a:ext>
            </a:extLst>
          </p:cNvPr>
          <p:cNvGrpSpPr/>
          <p:nvPr/>
        </p:nvGrpSpPr>
        <p:grpSpPr>
          <a:xfrm>
            <a:off x="1995215" y="3949849"/>
            <a:ext cx="1093082" cy="1066148"/>
            <a:chOff x="3743940" y="3949849"/>
            <a:chExt cx="1093082" cy="10661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8DE512-4BF6-BB0D-6590-E4A072BC5C27}"/>
                </a:ext>
              </a:extLst>
            </p:cNvPr>
            <p:cNvSpPr/>
            <p:nvPr/>
          </p:nvSpPr>
          <p:spPr>
            <a:xfrm>
              <a:off x="3786449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2959F5F-9732-3AF3-2A5E-9EDA5F3BEE69}"/>
                </a:ext>
              </a:extLst>
            </p:cNvPr>
            <p:cNvSpPr txBox="1"/>
            <p:nvPr/>
          </p:nvSpPr>
          <p:spPr>
            <a:xfrm>
              <a:off x="3743940" y="4302775"/>
              <a:ext cx="10930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8BEF4D1-8572-75F7-1BF1-1E64C1FF71AA}"/>
              </a:ext>
            </a:extLst>
          </p:cNvPr>
          <p:cNvGrpSpPr/>
          <p:nvPr/>
        </p:nvGrpSpPr>
        <p:grpSpPr>
          <a:xfrm>
            <a:off x="280452" y="127503"/>
            <a:ext cx="2208691" cy="2157472"/>
            <a:chOff x="5083922" y="3949849"/>
            <a:chExt cx="1047824" cy="106614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F65332-C3D6-4808-427F-10B591044481}"/>
                </a:ext>
              </a:extLst>
            </p:cNvPr>
            <p:cNvSpPr/>
            <p:nvPr/>
          </p:nvSpPr>
          <p:spPr>
            <a:xfrm>
              <a:off x="5083922" y="3949849"/>
              <a:ext cx="1047824" cy="10661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1351847-0B4E-3007-58F7-482C7DD790AD}"/>
                </a:ext>
              </a:extLst>
            </p:cNvPr>
            <p:cNvSpPr txBox="1"/>
            <p:nvPr/>
          </p:nvSpPr>
          <p:spPr>
            <a:xfrm>
              <a:off x="5116247" y="4299707"/>
              <a:ext cx="994211" cy="380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dirty="0">
                  <a:solidFill>
                    <a:schemeClr val="bg1"/>
                  </a:solidFill>
                </a:rPr>
                <a:t>Recursos Humanos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B963E78-861F-C3BE-EDB3-5CA406B133EB}"/>
              </a:ext>
            </a:extLst>
          </p:cNvPr>
          <p:cNvGrpSpPr/>
          <p:nvPr/>
        </p:nvGrpSpPr>
        <p:grpSpPr>
          <a:xfrm>
            <a:off x="6326172" y="3949197"/>
            <a:ext cx="1189323" cy="1066148"/>
            <a:chOff x="6326172" y="3949197"/>
            <a:chExt cx="1189323" cy="106614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7AC10F6-61AE-6D0A-C299-6CD3B34797D3}"/>
                </a:ext>
              </a:extLst>
            </p:cNvPr>
            <p:cNvSpPr/>
            <p:nvPr/>
          </p:nvSpPr>
          <p:spPr>
            <a:xfrm>
              <a:off x="6396922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DAF28FE-4ACC-363B-4942-B375A6611938}"/>
                </a:ext>
              </a:extLst>
            </p:cNvPr>
            <p:cNvSpPr txBox="1"/>
            <p:nvPr/>
          </p:nvSpPr>
          <p:spPr>
            <a:xfrm>
              <a:off x="6326172" y="4285198"/>
              <a:ext cx="118932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Marketing e Vendas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4B97DF8D-48E4-4DB3-D4BF-8046726DB6E7}"/>
              </a:ext>
            </a:extLst>
          </p:cNvPr>
          <p:cNvGrpSpPr/>
          <p:nvPr/>
        </p:nvGrpSpPr>
        <p:grpSpPr>
          <a:xfrm>
            <a:off x="7639172" y="3949197"/>
            <a:ext cx="1158269" cy="1066148"/>
            <a:chOff x="7639172" y="3949197"/>
            <a:chExt cx="1158269" cy="106614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C5DBF3E-8095-E7F9-8BEA-40A559EB757F}"/>
                </a:ext>
              </a:extLst>
            </p:cNvPr>
            <p:cNvSpPr/>
            <p:nvPr/>
          </p:nvSpPr>
          <p:spPr>
            <a:xfrm>
              <a:off x="7694395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D773A532-6C21-D4B3-1DC1-176BB8817111}"/>
                </a:ext>
              </a:extLst>
            </p:cNvPr>
            <p:cNvSpPr txBox="1"/>
            <p:nvPr/>
          </p:nvSpPr>
          <p:spPr>
            <a:xfrm>
              <a:off x="7639172" y="4289346"/>
              <a:ext cx="115826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EE3EDED7-4CB5-5312-0C3F-C2767471F826}"/>
              </a:ext>
            </a:extLst>
          </p:cNvPr>
          <p:cNvGrpSpPr/>
          <p:nvPr/>
        </p:nvGrpSpPr>
        <p:grpSpPr>
          <a:xfrm>
            <a:off x="447132" y="3942957"/>
            <a:ext cx="1244033" cy="1072388"/>
            <a:chOff x="135848" y="233553"/>
            <a:chExt cx="2734983" cy="2228797"/>
          </a:xfrm>
          <a:solidFill>
            <a:schemeClr val="bg1">
              <a:lumMod val="75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CAAFCE-351B-51A5-C6CF-069F4A4BDC45}"/>
                </a:ext>
              </a:extLst>
            </p:cNvPr>
            <p:cNvSpPr/>
            <p:nvPr/>
          </p:nvSpPr>
          <p:spPr>
            <a:xfrm>
              <a:off x="271700" y="233553"/>
              <a:ext cx="2463281" cy="22287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1CB70B56-9BF2-3272-58B6-B4CF65150F7A}"/>
                </a:ext>
              </a:extLst>
            </p:cNvPr>
            <p:cNvSpPr txBox="1"/>
            <p:nvPr/>
          </p:nvSpPr>
          <p:spPr>
            <a:xfrm>
              <a:off x="135848" y="963230"/>
              <a:ext cx="2734983" cy="83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b="1" dirty="0">
                  <a:solidFill>
                    <a:schemeClr val="tx1"/>
                  </a:solidFill>
                </a:rPr>
                <a:t>Desenvolvimento da 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06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ctrTitle" idx="6"/>
          </p:nvPr>
        </p:nvSpPr>
        <p:spPr>
          <a:xfrm>
            <a:off x="6282295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Plano de Marketing</a:t>
            </a:r>
            <a:endParaRPr dirty="0"/>
          </a:p>
        </p:txBody>
      </p:sp>
      <p:sp>
        <p:nvSpPr>
          <p:cNvPr id="154" name="Google Shape;154;p30"/>
          <p:cNvSpPr txBox="1">
            <a:spLocks noGrp="1"/>
          </p:cNvSpPr>
          <p:nvPr>
            <p:ph type="title" idx="8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SUMÁRIO</a:t>
            </a:r>
            <a:endParaRPr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 ideia</a:t>
            </a:r>
            <a:endParaRPr dirty="0"/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ctrTitle" idx="3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O</a:t>
            </a:r>
            <a:r>
              <a:rPr lang="es" dirty="0"/>
              <a:t> Mercado</a:t>
            </a:r>
            <a:endParaRPr dirty="0"/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 idx="5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dk1"/>
                </a:solidFill>
              </a:rPr>
              <a:t>Plano Financeiro</a:t>
            </a:r>
            <a:endParaRPr dirty="0"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14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ctrTitle" idx="15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Análise SWOT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 idx="17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A Equipa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title" idx="20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1BDD477-C31A-E58E-8539-CBCFC7236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19742"/>
              </p:ext>
            </p:extLst>
          </p:nvPr>
        </p:nvGraphicFramePr>
        <p:xfrm>
          <a:off x="2771948" y="1591686"/>
          <a:ext cx="6372052" cy="135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Campanhas publicitárias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5.000€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Participação em eventos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10.000€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Materiais promocionais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3.000€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04480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AD7A2F8E-C6A8-3CFC-7C20-965529021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351482"/>
              </p:ext>
            </p:extLst>
          </p:nvPr>
        </p:nvGraphicFramePr>
        <p:xfrm>
          <a:off x="2496204" y="-2885583"/>
          <a:ext cx="6372052" cy="2370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Programadores e engenheiros de software (2)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60.000€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Especialista em IA e </a:t>
                      </a:r>
                      <a:r>
                        <a:rPr lang="pt-PT" sz="1800" b="1" dirty="0" err="1"/>
                        <a:t>machine</a:t>
                      </a:r>
                      <a:r>
                        <a:rPr lang="pt-PT" sz="1800" b="1" dirty="0"/>
                        <a:t> </a:t>
                      </a:r>
                      <a:r>
                        <a:rPr lang="pt-PT" sz="1800" b="1" dirty="0" err="1"/>
                        <a:t>learning</a:t>
                      </a:r>
                      <a:r>
                        <a:rPr lang="pt-PT" sz="1800" b="1" dirty="0"/>
                        <a:t> (1)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30.000€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Analista (1)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30.000€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0448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b="1" dirty="0"/>
                        <a:t>Profissionais de saúde para validação (2 consultores a tempo parcial)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10.000€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07509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D6D672FB-0E6A-0A07-B72B-43C840614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3310"/>
              </p:ext>
            </p:extLst>
          </p:nvPr>
        </p:nvGraphicFramePr>
        <p:xfrm>
          <a:off x="10114042" y="1946290"/>
          <a:ext cx="6372052" cy="45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dirty="0"/>
                        <a:t>Custos administrativos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1.000€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</a:tbl>
          </a:graphicData>
        </a:graphic>
      </p:graphicFrame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5FF0030-FA66-1FF2-8EA9-52DC04DBAC5B}"/>
              </a:ext>
            </a:extLst>
          </p:cNvPr>
          <p:cNvGrpSpPr/>
          <p:nvPr/>
        </p:nvGrpSpPr>
        <p:grpSpPr>
          <a:xfrm>
            <a:off x="1995215" y="3949849"/>
            <a:ext cx="1093082" cy="1066148"/>
            <a:chOff x="3743940" y="3949849"/>
            <a:chExt cx="1093082" cy="10661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9CA2CD6-AE2D-4481-B09C-F5C9901C721F}"/>
                </a:ext>
              </a:extLst>
            </p:cNvPr>
            <p:cNvSpPr/>
            <p:nvPr/>
          </p:nvSpPr>
          <p:spPr>
            <a:xfrm>
              <a:off x="3786449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A7A2B05C-A370-DB47-8811-E3684A621C9C}"/>
                </a:ext>
              </a:extLst>
            </p:cNvPr>
            <p:cNvSpPr txBox="1"/>
            <p:nvPr/>
          </p:nvSpPr>
          <p:spPr>
            <a:xfrm>
              <a:off x="3743940" y="4302775"/>
              <a:ext cx="10930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8110ECA-9268-53C5-FD83-5E054AE42364}"/>
              </a:ext>
            </a:extLst>
          </p:cNvPr>
          <p:cNvGrpSpPr/>
          <p:nvPr/>
        </p:nvGrpSpPr>
        <p:grpSpPr>
          <a:xfrm>
            <a:off x="139700" y="127503"/>
            <a:ext cx="2632248" cy="2268787"/>
            <a:chOff x="6326172" y="3949197"/>
            <a:chExt cx="1189323" cy="106614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B05E839-A245-21F1-FEC8-435BAD13B399}"/>
                </a:ext>
              </a:extLst>
            </p:cNvPr>
            <p:cNvSpPr/>
            <p:nvPr/>
          </p:nvSpPr>
          <p:spPr>
            <a:xfrm>
              <a:off x="6396922" y="3949197"/>
              <a:ext cx="1047824" cy="10661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7D09B452-29DA-5478-9640-17B761C154A0}"/>
                </a:ext>
              </a:extLst>
            </p:cNvPr>
            <p:cNvSpPr txBox="1"/>
            <p:nvPr/>
          </p:nvSpPr>
          <p:spPr>
            <a:xfrm>
              <a:off x="6326172" y="4285198"/>
              <a:ext cx="1189323" cy="361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dirty="0">
                  <a:solidFill>
                    <a:schemeClr val="bg1"/>
                  </a:solidFill>
                </a:rPr>
                <a:t>Marketing e Vendas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CAF27D2-29CE-14C6-A719-4C355AEC7E5F}"/>
              </a:ext>
            </a:extLst>
          </p:cNvPr>
          <p:cNvGrpSpPr/>
          <p:nvPr/>
        </p:nvGrpSpPr>
        <p:grpSpPr>
          <a:xfrm>
            <a:off x="7639172" y="3949197"/>
            <a:ext cx="1158269" cy="1066148"/>
            <a:chOff x="7639172" y="3949197"/>
            <a:chExt cx="1158269" cy="106614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1AD18D6-C302-A626-FA30-13BB7852D821}"/>
                </a:ext>
              </a:extLst>
            </p:cNvPr>
            <p:cNvSpPr/>
            <p:nvPr/>
          </p:nvSpPr>
          <p:spPr>
            <a:xfrm>
              <a:off x="7694395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CE234F10-5A11-9B4D-D8D9-CD736F24DCB1}"/>
                </a:ext>
              </a:extLst>
            </p:cNvPr>
            <p:cNvSpPr txBox="1"/>
            <p:nvPr/>
          </p:nvSpPr>
          <p:spPr>
            <a:xfrm>
              <a:off x="7639172" y="4289346"/>
              <a:ext cx="115826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D19E8F99-CFE1-86B6-7BA1-24D541138235}"/>
              </a:ext>
            </a:extLst>
          </p:cNvPr>
          <p:cNvGrpSpPr/>
          <p:nvPr/>
        </p:nvGrpSpPr>
        <p:grpSpPr>
          <a:xfrm>
            <a:off x="447132" y="3942957"/>
            <a:ext cx="1244033" cy="1072388"/>
            <a:chOff x="135848" y="233553"/>
            <a:chExt cx="2734983" cy="2228797"/>
          </a:xfrm>
          <a:solidFill>
            <a:schemeClr val="bg1">
              <a:lumMod val="75000"/>
            </a:schemeClr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B01CA-6350-4D08-B666-22BD27242EB6}"/>
                </a:ext>
              </a:extLst>
            </p:cNvPr>
            <p:cNvSpPr/>
            <p:nvPr/>
          </p:nvSpPr>
          <p:spPr>
            <a:xfrm>
              <a:off x="271700" y="233553"/>
              <a:ext cx="2463281" cy="22287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9FC958DC-E6E7-0397-19F1-1AAD19338600}"/>
                </a:ext>
              </a:extLst>
            </p:cNvPr>
            <p:cNvSpPr txBox="1"/>
            <p:nvPr/>
          </p:nvSpPr>
          <p:spPr>
            <a:xfrm>
              <a:off x="135848" y="963230"/>
              <a:ext cx="2734983" cy="83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b="1" dirty="0">
                  <a:solidFill>
                    <a:schemeClr val="tx1"/>
                  </a:solidFill>
                </a:rPr>
                <a:t>Desenvolvimento da App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0CEE33B-E48A-8433-C54E-C304C3E75211}"/>
              </a:ext>
            </a:extLst>
          </p:cNvPr>
          <p:cNvGrpSpPr/>
          <p:nvPr/>
        </p:nvGrpSpPr>
        <p:grpSpPr>
          <a:xfrm>
            <a:off x="3454139" y="3949849"/>
            <a:ext cx="1047824" cy="1066148"/>
            <a:chOff x="5083922" y="3949849"/>
            <a:chExt cx="1047824" cy="106614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AA2206-1F38-5B60-4BF0-0A1953D83442}"/>
                </a:ext>
              </a:extLst>
            </p:cNvPr>
            <p:cNvSpPr/>
            <p:nvPr/>
          </p:nvSpPr>
          <p:spPr>
            <a:xfrm>
              <a:off x="5083922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495A91B6-8FD4-7C97-7B61-3F23A132999A}"/>
                </a:ext>
              </a:extLst>
            </p:cNvPr>
            <p:cNvSpPr txBox="1"/>
            <p:nvPr/>
          </p:nvSpPr>
          <p:spPr>
            <a:xfrm>
              <a:off x="5116247" y="4299707"/>
              <a:ext cx="9942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Recursos Humanos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83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ADC97D9-49B5-7CD4-5B35-22C7FC10F0DE}"/>
              </a:ext>
            </a:extLst>
          </p:cNvPr>
          <p:cNvGraphicFramePr>
            <a:graphicFrameLocks noGrp="1"/>
          </p:cNvGraphicFramePr>
          <p:nvPr/>
        </p:nvGraphicFramePr>
        <p:xfrm>
          <a:off x="2771948" y="-2324522"/>
          <a:ext cx="6372052" cy="135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Campanhas publicitárias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5.000€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Participação em eventos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dirty="0"/>
                        <a:t>10.000€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08926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pt-PT" sz="1800" b="1" dirty="0"/>
                        <a:t>Materiais promocionais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1800" dirty="0"/>
                        <a:t>3.000€ anuais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4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704480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1BDD477-C31A-E58E-8539-CBCFC7236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334773"/>
              </p:ext>
            </p:extLst>
          </p:nvPr>
        </p:nvGraphicFramePr>
        <p:xfrm>
          <a:off x="2771948" y="1591686"/>
          <a:ext cx="6372052" cy="45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dirty="0"/>
                        <a:t>Custos administrativos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1.000€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609071C-F3C3-B050-AA98-8B6C690EC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811707"/>
              </p:ext>
            </p:extLst>
          </p:nvPr>
        </p:nvGraphicFramePr>
        <p:xfrm>
          <a:off x="2771948" y="5916812"/>
          <a:ext cx="6368142" cy="396240"/>
        </p:xfrm>
        <a:graphic>
          <a:graphicData uri="http://schemas.openxmlformats.org/drawingml/2006/table">
            <a:tbl>
              <a:tblPr firstRow="1" bandRow="1">
                <a:tableStyleId>{79C09F9F-E4E9-42C1-A1FD-1E7F2C73408D}</a:tableStyleId>
              </a:tblPr>
              <a:tblGrid>
                <a:gridCol w="3184071">
                  <a:extLst>
                    <a:ext uri="{9D8B030D-6E8A-4147-A177-3AD203B41FA5}">
                      <a16:colId xmlns:a16="http://schemas.microsoft.com/office/drawing/2014/main" val="2540493917"/>
                    </a:ext>
                  </a:extLst>
                </a:gridCol>
                <a:gridCol w="3184071">
                  <a:extLst>
                    <a:ext uri="{9D8B030D-6E8A-4147-A177-3AD203B41FA5}">
                      <a16:colId xmlns:a16="http://schemas.microsoft.com/office/drawing/2014/main" val="2292619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</a:rPr>
                        <a:t>TOTAL Anual Estimado: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234.000€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801820"/>
                  </a:ext>
                </a:extLst>
              </a:tr>
            </a:tbl>
          </a:graphicData>
        </a:graphic>
      </p:graphicFrame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140F2DF-4EA7-E4B1-1B56-C92AAA69C82E}"/>
              </a:ext>
            </a:extLst>
          </p:cNvPr>
          <p:cNvGrpSpPr/>
          <p:nvPr/>
        </p:nvGrpSpPr>
        <p:grpSpPr>
          <a:xfrm>
            <a:off x="1995215" y="3949849"/>
            <a:ext cx="1093082" cy="1066148"/>
            <a:chOff x="3743940" y="3949849"/>
            <a:chExt cx="1093082" cy="106614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1295E4-7CE6-6994-E49F-0967C1104C34}"/>
                </a:ext>
              </a:extLst>
            </p:cNvPr>
            <p:cNvSpPr/>
            <p:nvPr/>
          </p:nvSpPr>
          <p:spPr>
            <a:xfrm>
              <a:off x="3786449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79F792A-812B-FD2D-AF95-035743295494}"/>
                </a:ext>
              </a:extLst>
            </p:cNvPr>
            <p:cNvSpPr txBox="1"/>
            <p:nvPr/>
          </p:nvSpPr>
          <p:spPr>
            <a:xfrm>
              <a:off x="3743940" y="4302775"/>
              <a:ext cx="10930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565AA8B-4E67-FA13-19EB-32688B3B7C3A}"/>
              </a:ext>
            </a:extLst>
          </p:cNvPr>
          <p:cNvGrpSpPr/>
          <p:nvPr/>
        </p:nvGrpSpPr>
        <p:grpSpPr>
          <a:xfrm>
            <a:off x="4811905" y="3949197"/>
            <a:ext cx="1189323" cy="1066148"/>
            <a:chOff x="6326172" y="3949197"/>
            <a:chExt cx="1189323" cy="106614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04E331-15A2-8C03-0F43-F83B8CAE8833}"/>
                </a:ext>
              </a:extLst>
            </p:cNvPr>
            <p:cNvSpPr/>
            <p:nvPr/>
          </p:nvSpPr>
          <p:spPr>
            <a:xfrm>
              <a:off x="6396922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022F00E-56AE-C447-6EAA-FF3C264F3171}"/>
                </a:ext>
              </a:extLst>
            </p:cNvPr>
            <p:cNvSpPr txBox="1"/>
            <p:nvPr/>
          </p:nvSpPr>
          <p:spPr>
            <a:xfrm>
              <a:off x="6326172" y="4285198"/>
              <a:ext cx="118932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Marketing e Vendas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86A7002-7743-726F-3439-877352AFAE9B}"/>
              </a:ext>
            </a:extLst>
          </p:cNvPr>
          <p:cNvGrpSpPr/>
          <p:nvPr/>
        </p:nvGrpSpPr>
        <p:grpSpPr>
          <a:xfrm>
            <a:off x="88600" y="162068"/>
            <a:ext cx="2486271" cy="2200347"/>
            <a:chOff x="7639172" y="3949197"/>
            <a:chExt cx="1158269" cy="106614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DF45E1-3772-6E64-F156-F1A4B19FFF68}"/>
                </a:ext>
              </a:extLst>
            </p:cNvPr>
            <p:cNvSpPr/>
            <p:nvPr/>
          </p:nvSpPr>
          <p:spPr>
            <a:xfrm>
              <a:off x="7694395" y="3949197"/>
              <a:ext cx="1047824" cy="10661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DE603CA6-E850-2988-5E24-04FD678F2AE7}"/>
                </a:ext>
              </a:extLst>
            </p:cNvPr>
            <p:cNvSpPr txBox="1"/>
            <p:nvPr/>
          </p:nvSpPr>
          <p:spPr>
            <a:xfrm>
              <a:off x="7639172" y="4289346"/>
              <a:ext cx="1158269" cy="372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i="0" u="none" strike="noStrike" cap="none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2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28221B2-5B01-0CED-0FAA-CB9CB9D39F47}"/>
              </a:ext>
            </a:extLst>
          </p:cNvPr>
          <p:cNvGrpSpPr/>
          <p:nvPr/>
        </p:nvGrpSpPr>
        <p:grpSpPr>
          <a:xfrm>
            <a:off x="447132" y="3942957"/>
            <a:ext cx="1244033" cy="1072388"/>
            <a:chOff x="135848" y="233553"/>
            <a:chExt cx="2734983" cy="2228797"/>
          </a:xfrm>
          <a:solidFill>
            <a:schemeClr val="bg1">
              <a:lumMod val="75000"/>
            </a:schemeClr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1748D3-4787-1A05-009A-3A9E9C000100}"/>
                </a:ext>
              </a:extLst>
            </p:cNvPr>
            <p:cNvSpPr/>
            <p:nvPr/>
          </p:nvSpPr>
          <p:spPr>
            <a:xfrm>
              <a:off x="271700" y="233553"/>
              <a:ext cx="2463281" cy="22287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1D573AE-1B9B-C664-04B3-4841CD1839D8}"/>
                </a:ext>
              </a:extLst>
            </p:cNvPr>
            <p:cNvSpPr txBox="1"/>
            <p:nvPr/>
          </p:nvSpPr>
          <p:spPr>
            <a:xfrm>
              <a:off x="135848" y="963230"/>
              <a:ext cx="2734983" cy="83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b="1" dirty="0">
                  <a:solidFill>
                    <a:schemeClr val="tx1"/>
                  </a:solidFill>
                </a:rPr>
                <a:t>Desenvolvimento da App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0E27F41-C06D-4A04-D494-62020B60B683}"/>
              </a:ext>
            </a:extLst>
          </p:cNvPr>
          <p:cNvGrpSpPr/>
          <p:nvPr/>
        </p:nvGrpSpPr>
        <p:grpSpPr>
          <a:xfrm>
            <a:off x="3454139" y="3949849"/>
            <a:ext cx="1047824" cy="1066148"/>
            <a:chOff x="5083922" y="3949849"/>
            <a:chExt cx="1047824" cy="106614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03ECEBD-CAEB-6D49-BF3A-18AA27340C30}"/>
                </a:ext>
              </a:extLst>
            </p:cNvPr>
            <p:cNvSpPr/>
            <p:nvPr/>
          </p:nvSpPr>
          <p:spPr>
            <a:xfrm>
              <a:off x="5083922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BF17997-578B-9808-7D89-BAF430103A96}"/>
                </a:ext>
              </a:extLst>
            </p:cNvPr>
            <p:cNvSpPr txBox="1"/>
            <p:nvPr/>
          </p:nvSpPr>
          <p:spPr>
            <a:xfrm>
              <a:off x="5116247" y="4299707"/>
              <a:ext cx="9942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Recursos Humanos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321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1BDD477-C31A-E58E-8539-CBCFC7236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333388"/>
              </p:ext>
            </p:extLst>
          </p:nvPr>
        </p:nvGraphicFramePr>
        <p:xfrm>
          <a:off x="2907813" y="-1155213"/>
          <a:ext cx="6372052" cy="450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10679">
                  <a:extLst>
                    <a:ext uri="{9D8B030D-6E8A-4147-A177-3AD203B41FA5}">
                      <a16:colId xmlns:a16="http://schemas.microsoft.com/office/drawing/2014/main" val="1340361378"/>
                    </a:ext>
                  </a:extLst>
                </a:gridCol>
                <a:gridCol w="1761373">
                  <a:extLst>
                    <a:ext uri="{9D8B030D-6E8A-4147-A177-3AD203B41FA5}">
                      <a16:colId xmlns:a16="http://schemas.microsoft.com/office/drawing/2014/main" val="41093437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r>
                        <a:rPr lang="pt-PT" sz="1800" dirty="0"/>
                        <a:t>Custos administrativos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D3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800" b="0" dirty="0"/>
                        <a:t>1.000€ anuais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69358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417FF1E-7215-D4A2-71BC-1AA58ED18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530766"/>
              </p:ext>
            </p:extLst>
          </p:nvPr>
        </p:nvGraphicFramePr>
        <p:xfrm>
          <a:off x="2775858" y="2023110"/>
          <a:ext cx="6368142" cy="396240"/>
        </p:xfrm>
        <a:graphic>
          <a:graphicData uri="http://schemas.openxmlformats.org/drawingml/2006/table">
            <a:tbl>
              <a:tblPr firstRow="1" bandRow="1">
                <a:tableStyleId>{79C09F9F-E4E9-42C1-A1FD-1E7F2C73408D}</a:tableStyleId>
              </a:tblPr>
              <a:tblGrid>
                <a:gridCol w="3184071">
                  <a:extLst>
                    <a:ext uri="{9D8B030D-6E8A-4147-A177-3AD203B41FA5}">
                      <a16:colId xmlns:a16="http://schemas.microsoft.com/office/drawing/2014/main" val="2540493917"/>
                    </a:ext>
                  </a:extLst>
                </a:gridCol>
                <a:gridCol w="3184071">
                  <a:extLst>
                    <a:ext uri="{9D8B030D-6E8A-4147-A177-3AD203B41FA5}">
                      <a16:colId xmlns:a16="http://schemas.microsoft.com/office/drawing/2014/main" val="2292619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</a:rPr>
                        <a:t>TOTAL Anual Estimado: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234.000€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801820"/>
                  </a:ext>
                </a:extLst>
              </a:tr>
            </a:tbl>
          </a:graphicData>
        </a:graphic>
      </p:graphicFrame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175AE7E-7A90-F891-36B1-AB1901530B4E}"/>
              </a:ext>
            </a:extLst>
          </p:cNvPr>
          <p:cNvGrpSpPr/>
          <p:nvPr/>
        </p:nvGrpSpPr>
        <p:grpSpPr>
          <a:xfrm>
            <a:off x="2381189" y="3949849"/>
            <a:ext cx="1093082" cy="1066148"/>
            <a:chOff x="3743940" y="3949849"/>
            <a:chExt cx="1093082" cy="106614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859E005-9188-98A7-55A5-8F8A5B68FC46}"/>
                </a:ext>
              </a:extLst>
            </p:cNvPr>
            <p:cNvSpPr/>
            <p:nvPr/>
          </p:nvSpPr>
          <p:spPr>
            <a:xfrm>
              <a:off x="3786449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E85F222-C8C3-1B44-1D8C-CB7C44818552}"/>
                </a:ext>
              </a:extLst>
            </p:cNvPr>
            <p:cNvSpPr txBox="1"/>
            <p:nvPr/>
          </p:nvSpPr>
          <p:spPr>
            <a:xfrm>
              <a:off x="3743940" y="4302775"/>
              <a:ext cx="10930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Infraestrutura tecnológica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DB888CA-01FF-B4B9-7136-2E4A4F525496}"/>
              </a:ext>
            </a:extLst>
          </p:cNvPr>
          <p:cNvGrpSpPr/>
          <p:nvPr/>
        </p:nvGrpSpPr>
        <p:grpSpPr>
          <a:xfrm>
            <a:off x="5659251" y="3949197"/>
            <a:ext cx="1189323" cy="1066148"/>
            <a:chOff x="6326172" y="3949197"/>
            <a:chExt cx="1189323" cy="106614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0B2D793-0315-06D8-061D-E46B5EE646C8}"/>
                </a:ext>
              </a:extLst>
            </p:cNvPr>
            <p:cNvSpPr/>
            <p:nvPr/>
          </p:nvSpPr>
          <p:spPr>
            <a:xfrm>
              <a:off x="6396922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6363B27-D8D4-F5A3-DAD9-212DD5BD4CD4}"/>
                </a:ext>
              </a:extLst>
            </p:cNvPr>
            <p:cNvSpPr txBox="1"/>
            <p:nvPr/>
          </p:nvSpPr>
          <p:spPr>
            <a:xfrm>
              <a:off x="6326172" y="4285198"/>
              <a:ext cx="118932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Marketing e Vendas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738DB5FE-B3A1-7F7D-2299-9D56C0705275}"/>
              </a:ext>
            </a:extLst>
          </p:cNvPr>
          <p:cNvGrpSpPr/>
          <p:nvPr/>
        </p:nvGrpSpPr>
        <p:grpSpPr>
          <a:xfrm>
            <a:off x="7417152" y="3949197"/>
            <a:ext cx="1158269" cy="1066148"/>
            <a:chOff x="7639172" y="3949197"/>
            <a:chExt cx="1158269" cy="1066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F5A440-BB32-F703-9546-00D50A612BEC}"/>
                </a:ext>
              </a:extLst>
            </p:cNvPr>
            <p:cNvSpPr/>
            <p:nvPr/>
          </p:nvSpPr>
          <p:spPr>
            <a:xfrm>
              <a:off x="7694395" y="3949197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FDCBEB4-F86D-D122-34DC-4D6E40DE2E47}"/>
                </a:ext>
              </a:extLst>
            </p:cNvPr>
            <p:cNvSpPr txBox="1"/>
            <p:nvPr/>
          </p:nvSpPr>
          <p:spPr>
            <a:xfrm>
              <a:off x="7639172" y="4289346"/>
              <a:ext cx="115826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i="0" u="none" strike="noStrike" cap="none" dirty="0">
                  <a:solidFill>
                    <a:schemeClr val="tx1"/>
                  </a:solidFill>
                  <a:latin typeface="Arial"/>
                  <a:cs typeface="Arial"/>
                  <a:sym typeface="Arial"/>
                </a:rPr>
                <a:t>Operação e logística</a:t>
              </a:r>
              <a:endParaRPr lang="pt-PT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6C512C0-17CF-23C0-2A7C-727A27C1976D}"/>
              </a:ext>
            </a:extLst>
          </p:cNvPr>
          <p:cNvGrpSpPr/>
          <p:nvPr/>
        </p:nvGrpSpPr>
        <p:grpSpPr>
          <a:xfrm>
            <a:off x="568578" y="3942957"/>
            <a:ext cx="1244033" cy="1072388"/>
            <a:chOff x="135848" y="233553"/>
            <a:chExt cx="2734983" cy="2228797"/>
          </a:xfrm>
          <a:solidFill>
            <a:schemeClr val="bg1">
              <a:lumMod val="75000"/>
            </a:scheme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B9268E-9783-C7CC-4ED8-441335A75730}"/>
                </a:ext>
              </a:extLst>
            </p:cNvPr>
            <p:cNvSpPr/>
            <p:nvPr/>
          </p:nvSpPr>
          <p:spPr>
            <a:xfrm>
              <a:off x="271700" y="233553"/>
              <a:ext cx="2463281" cy="22287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00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505C0AE-51DE-D746-DC6E-93091DE679EB}"/>
                </a:ext>
              </a:extLst>
            </p:cNvPr>
            <p:cNvSpPr txBox="1"/>
            <p:nvPr/>
          </p:nvSpPr>
          <p:spPr>
            <a:xfrm>
              <a:off x="135848" y="963230"/>
              <a:ext cx="2734983" cy="83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b="1" dirty="0">
                  <a:solidFill>
                    <a:schemeClr val="tx1"/>
                  </a:solidFill>
                </a:rPr>
                <a:t>Desenvolvimento da App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6DE2C61-2055-3AF7-6251-468F997C625D}"/>
              </a:ext>
            </a:extLst>
          </p:cNvPr>
          <p:cNvGrpSpPr/>
          <p:nvPr/>
        </p:nvGrpSpPr>
        <p:grpSpPr>
          <a:xfrm>
            <a:off x="4042849" y="3949849"/>
            <a:ext cx="1047824" cy="1066148"/>
            <a:chOff x="5083922" y="3949849"/>
            <a:chExt cx="1047824" cy="1066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D930788-F2E9-1989-37B6-5A13496EAE10}"/>
                </a:ext>
              </a:extLst>
            </p:cNvPr>
            <p:cNvSpPr/>
            <p:nvPr/>
          </p:nvSpPr>
          <p:spPr>
            <a:xfrm>
              <a:off x="5083922" y="3949849"/>
              <a:ext cx="1047824" cy="10661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10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6C754EF4-2E4C-B7B0-80B5-CB4A3F342D8D}"/>
                </a:ext>
              </a:extLst>
            </p:cNvPr>
            <p:cNvSpPr txBox="1"/>
            <p:nvPr/>
          </p:nvSpPr>
          <p:spPr>
            <a:xfrm>
              <a:off x="5116247" y="4299707"/>
              <a:ext cx="9942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</a:rPr>
                <a:t>Recursos Humanos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906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726268" y="285187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ANÁLISE </a:t>
            </a:r>
            <a:br>
              <a:rPr lang="es" sz="4000" dirty="0">
                <a:solidFill>
                  <a:schemeClr val="bg1"/>
                </a:solidFill>
              </a:rPr>
            </a:br>
            <a:r>
              <a:rPr lang="es" sz="4000" dirty="0">
                <a:solidFill>
                  <a:schemeClr val="bg1"/>
                </a:solidFill>
              </a:rPr>
              <a:t>SWOT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1734767" y="1335710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05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3056467" y="829733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290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649339" y="5821218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ANÁLISE </a:t>
            </a:r>
            <a:br>
              <a:rPr lang="es" sz="4000" dirty="0">
                <a:solidFill>
                  <a:schemeClr val="bg1"/>
                </a:solidFill>
              </a:rPr>
            </a:br>
            <a:r>
              <a:rPr lang="es" sz="4000" dirty="0">
                <a:solidFill>
                  <a:schemeClr val="bg1"/>
                </a:solidFill>
              </a:rPr>
              <a:t>SWOT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-2984717" y="1775344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05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F8A45B-0DFF-8C0C-99C1-1E40CA16C577}"/>
              </a:ext>
            </a:extLst>
          </p:cNvPr>
          <p:cNvSpPr/>
          <p:nvPr/>
        </p:nvSpPr>
        <p:spPr>
          <a:xfrm>
            <a:off x="4444149" y="-73167"/>
            <a:ext cx="255701" cy="5289834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8CBA1E-E97D-D8C4-36D3-17C77F0D368B}"/>
              </a:ext>
            </a:extLst>
          </p:cNvPr>
          <p:cNvSpPr/>
          <p:nvPr/>
        </p:nvSpPr>
        <p:spPr>
          <a:xfrm rot="5400000">
            <a:off x="4444149" y="-2405934"/>
            <a:ext cx="255701" cy="9439088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5DEFDC1-1B4A-8065-2FA2-A2CF2B191FF2}"/>
              </a:ext>
            </a:extLst>
          </p:cNvPr>
          <p:cNvSpPr/>
          <p:nvPr/>
        </p:nvSpPr>
        <p:spPr>
          <a:xfrm>
            <a:off x="2204186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B6644E-134E-6FAE-F154-94DDA19F4926}"/>
              </a:ext>
            </a:extLst>
          </p:cNvPr>
          <p:cNvSpPr txBox="1"/>
          <p:nvPr/>
        </p:nvSpPr>
        <p:spPr>
          <a:xfrm>
            <a:off x="2300437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STRENGHTS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961DE9-8DD9-C88F-181D-4B13069D997D}"/>
              </a:ext>
            </a:extLst>
          </p:cNvPr>
          <p:cNvSpPr/>
          <p:nvPr/>
        </p:nvSpPr>
        <p:spPr>
          <a:xfrm>
            <a:off x="2300437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1735261-795A-0A18-383D-307490C07A88}"/>
              </a:ext>
            </a:extLst>
          </p:cNvPr>
          <p:cNvSpPr/>
          <p:nvPr/>
        </p:nvSpPr>
        <p:spPr>
          <a:xfrm>
            <a:off x="4623291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4B0BE1-E0B2-5DDE-D67C-030E0B5C0108}"/>
              </a:ext>
            </a:extLst>
          </p:cNvPr>
          <p:cNvSpPr txBox="1"/>
          <p:nvPr/>
        </p:nvSpPr>
        <p:spPr>
          <a:xfrm>
            <a:off x="4719542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WEAKNESSES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EB03A9F-E734-4A6A-58B3-404AB12C9D92}"/>
              </a:ext>
            </a:extLst>
          </p:cNvPr>
          <p:cNvSpPr/>
          <p:nvPr/>
        </p:nvSpPr>
        <p:spPr>
          <a:xfrm>
            <a:off x="4719542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487E64-F26A-FE05-3A36-42F1855F460A}"/>
              </a:ext>
            </a:extLst>
          </p:cNvPr>
          <p:cNvSpPr/>
          <p:nvPr/>
        </p:nvSpPr>
        <p:spPr>
          <a:xfrm>
            <a:off x="2188386" y="2386777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263345-6E98-1E49-24A6-7FDBB108E4C4}"/>
              </a:ext>
            </a:extLst>
          </p:cNvPr>
          <p:cNvSpPr txBox="1"/>
          <p:nvPr/>
        </p:nvSpPr>
        <p:spPr>
          <a:xfrm>
            <a:off x="2284637" y="2942718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OPORTUNITIES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144DDF-59B1-C2DC-B21C-1EC636BD1B9F}"/>
              </a:ext>
            </a:extLst>
          </p:cNvPr>
          <p:cNvSpPr/>
          <p:nvPr/>
        </p:nvSpPr>
        <p:spPr>
          <a:xfrm>
            <a:off x="2284637" y="2502281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C1A06E2-988D-BD37-43F6-A3714A08B53F}"/>
              </a:ext>
            </a:extLst>
          </p:cNvPr>
          <p:cNvSpPr/>
          <p:nvPr/>
        </p:nvSpPr>
        <p:spPr>
          <a:xfrm>
            <a:off x="4607491" y="2386859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B7079D-D4C0-570B-54EF-C22BFD983C77}"/>
              </a:ext>
            </a:extLst>
          </p:cNvPr>
          <p:cNvSpPr txBox="1"/>
          <p:nvPr/>
        </p:nvSpPr>
        <p:spPr>
          <a:xfrm>
            <a:off x="4703742" y="2942800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THREATS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F398AC1-71FA-D84E-5279-E4929E355791}"/>
              </a:ext>
            </a:extLst>
          </p:cNvPr>
          <p:cNvSpPr/>
          <p:nvPr/>
        </p:nvSpPr>
        <p:spPr>
          <a:xfrm>
            <a:off x="4703742" y="2502363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569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649339" y="5821218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ANÁLISE </a:t>
            </a:r>
            <a:br>
              <a:rPr lang="es" sz="4000" dirty="0">
                <a:solidFill>
                  <a:schemeClr val="bg1"/>
                </a:solidFill>
              </a:rPr>
            </a:br>
            <a:r>
              <a:rPr lang="es" sz="4000" dirty="0">
                <a:solidFill>
                  <a:schemeClr val="bg1"/>
                </a:solidFill>
              </a:rPr>
              <a:t>SWOT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-2984717" y="1775344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05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F8A45B-0DFF-8C0C-99C1-1E40CA16C577}"/>
              </a:ext>
            </a:extLst>
          </p:cNvPr>
          <p:cNvSpPr/>
          <p:nvPr/>
        </p:nvSpPr>
        <p:spPr>
          <a:xfrm>
            <a:off x="4444149" y="-73167"/>
            <a:ext cx="255701" cy="5289834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8CBA1E-E97D-D8C4-36D3-17C77F0D368B}"/>
              </a:ext>
            </a:extLst>
          </p:cNvPr>
          <p:cNvSpPr/>
          <p:nvPr/>
        </p:nvSpPr>
        <p:spPr>
          <a:xfrm rot="5400000">
            <a:off x="4444149" y="-2405934"/>
            <a:ext cx="255701" cy="9439088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5DEFDC1-1B4A-8065-2FA2-A2CF2B191FF2}"/>
              </a:ext>
            </a:extLst>
          </p:cNvPr>
          <p:cNvSpPr/>
          <p:nvPr/>
        </p:nvSpPr>
        <p:spPr>
          <a:xfrm>
            <a:off x="548640" y="67377"/>
            <a:ext cx="4023360" cy="2246233"/>
          </a:xfrm>
          <a:prstGeom prst="rect">
            <a:avLst/>
          </a:prstGeom>
          <a:solidFill>
            <a:srgbClr val="7F9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B6644E-134E-6FAE-F154-94DDA19F4926}"/>
              </a:ext>
            </a:extLst>
          </p:cNvPr>
          <p:cNvSpPr txBox="1"/>
          <p:nvPr/>
        </p:nvSpPr>
        <p:spPr>
          <a:xfrm>
            <a:off x="696600" y="504000"/>
            <a:ext cx="3696258" cy="13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Efetividade e acessibilidade no suporte à tomada de decisão em </a:t>
            </a:r>
            <a:r>
              <a:rPr lang="pt-PT" sz="1600" i="1" dirty="0">
                <a:solidFill>
                  <a:schemeClr val="lt1"/>
                </a:solidFill>
              </a:rPr>
              <a:t>real time</a:t>
            </a:r>
            <a:r>
              <a:rPr lang="pt-PT" sz="1600" dirty="0">
                <a:solidFill>
                  <a:schemeClr val="lt1"/>
                </a:solidFill>
              </a:rPr>
              <a:t>;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Identificação de complicações no acesso vascular precocemente;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961DE9-8DD9-C88F-181D-4B13069D997D}"/>
              </a:ext>
            </a:extLst>
          </p:cNvPr>
          <p:cNvSpPr/>
          <p:nvPr/>
        </p:nvSpPr>
        <p:spPr>
          <a:xfrm>
            <a:off x="712188" y="225593"/>
            <a:ext cx="3696258" cy="191288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1735261-795A-0A18-383D-307490C07A88}"/>
              </a:ext>
            </a:extLst>
          </p:cNvPr>
          <p:cNvSpPr/>
          <p:nvPr/>
        </p:nvSpPr>
        <p:spPr>
          <a:xfrm>
            <a:off x="4623291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4B0BE1-E0B2-5DDE-D67C-030E0B5C0108}"/>
              </a:ext>
            </a:extLst>
          </p:cNvPr>
          <p:cNvSpPr txBox="1"/>
          <p:nvPr/>
        </p:nvSpPr>
        <p:spPr>
          <a:xfrm>
            <a:off x="4719542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WEAKNESSES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EB03A9F-E734-4A6A-58B3-404AB12C9D92}"/>
              </a:ext>
            </a:extLst>
          </p:cNvPr>
          <p:cNvSpPr/>
          <p:nvPr/>
        </p:nvSpPr>
        <p:spPr>
          <a:xfrm>
            <a:off x="4719542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487E64-F26A-FE05-3A36-42F1855F460A}"/>
              </a:ext>
            </a:extLst>
          </p:cNvPr>
          <p:cNvSpPr/>
          <p:nvPr/>
        </p:nvSpPr>
        <p:spPr>
          <a:xfrm>
            <a:off x="2188386" y="2386777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263345-6E98-1E49-24A6-7FDBB108E4C4}"/>
              </a:ext>
            </a:extLst>
          </p:cNvPr>
          <p:cNvSpPr txBox="1"/>
          <p:nvPr/>
        </p:nvSpPr>
        <p:spPr>
          <a:xfrm>
            <a:off x="2284637" y="2942718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OPORTUNITIES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144DDF-59B1-C2DC-B21C-1EC636BD1B9F}"/>
              </a:ext>
            </a:extLst>
          </p:cNvPr>
          <p:cNvSpPr/>
          <p:nvPr/>
        </p:nvSpPr>
        <p:spPr>
          <a:xfrm>
            <a:off x="2284637" y="2502281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C1A06E2-988D-BD37-43F6-A3714A08B53F}"/>
              </a:ext>
            </a:extLst>
          </p:cNvPr>
          <p:cNvSpPr/>
          <p:nvPr/>
        </p:nvSpPr>
        <p:spPr>
          <a:xfrm>
            <a:off x="4607491" y="2386859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B7079D-D4C0-570B-54EF-C22BFD983C77}"/>
              </a:ext>
            </a:extLst>
          </p:cNvPr>
          <p:cNvSpPr txBox="1"/>
          <p:nvPr/>
        </p:nvSpPr>
        <p:spPr>
          <a:xfrm>
            <a:off x="4703742" y="2942800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THREATS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F398AC1-71FA-D84E-5279-E4929E355791}"/>
              </a:ext>
            </a:extLst>
          </p:cNvPr>
          <p:cNvSpPr/>
          <p:nvPr/>
        </p:nvSpPr>
        <p:spPr>
          <a:xfrm>
            <a:off x="4703742" y="2502363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094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649339" y="5821218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ANÁLISE </a:t>
            </a:r>
            <a:br>
              <a:rPr lang="es" sz="4000" dirty="0">
                <a:solidFill>
                  <a:schemeClr val="bg1"/>
                </a:solidFill>
              </a:rPr>
            </a:br>
            <a:r>
              <a:rPr lang="es" sz="4000" dirty="0">
                <a:solidFill>
                  <a:schemeClr val="bg1"/>
                </a:solidFill>
              </a:rPr>
              <a:t>SWOT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-2984717" y="1775344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05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F8A45B-0DFF-8C0C-99C1-1E40CA16C577}"/>
              </a:ext>
            </a:extLst>
          </p:cNvPr>
          <p:cNvSpPr/>
          <p:nvPr/>
        </p:nvSpPr>
        <p:spPr>
          <a:xfrm>
            <a:off x="4444149" y="-73167"/>
            <a:ext cx="255701" cy="5289834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8CBA1E-E97D-D8C4-36D3-17C77F0D368B}"/>
              </a:ext>
            </a:extLst>
          </p:cNvPr>
          <p:cNvSpPr/>
          <p:nvPr/>
        </p:nvSpPr>
        <p:spPr>
          <a:xfrm rot="5400000">
            <a:off x="4444149" y="-2405934"/>
            <a:ext cx="255701" cy="9439088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5DEFDC1-1B4A-8065-2FA2-A2CF2B191FF2}"/>
              </a:ext>
            </a:extLst>
          </p:cNvPr>
          <p:cNvSpPr/>
          <p:nvPr/>
        </p:nvSpPr>
        <p:spPr>
          <a:xfrm>
            <a:off x="2204186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B6644E-134E-6FAE-F154-94DDA19F4926}"/>
              </a:ext>
            </a:extLst>
          </p:cNvPr>
          <p:cNvSpPr txBox="1"/>
          <p:nvPr/>
        </p:nvSpPr>
        <p:spPr>
          <a:xfrm>
            <a:off x="2300437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STRENGHTS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961DE9-8DD9-C88F-181D-4B13069D997D}"/>
              </a:ext>
            </a:extLst>
          </p:cNvPr>
          <p:cNvSpPr/>
          <p:nvPr/>
        </p:nvSpPr>
        <p:spPr>
          <a:xfrm>
            <a:off x="2300437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1735261-795A-0A18-383D-307490C07A88}"/>
              </a:ext>
            </a:extLst>
          </p:cNvPr>
          <p:cNvSpPr/>
          <p:nvPr/>
        </p:nvSpPr>
        <p:spPr>
          <a:xfrm>
            <a:off x="4623290" y="67377"/>
            <a:ext cx="4029821" cy="2246233"/>
          </a:xfrm>
          <a:prstGeom prst="rect">
            <a:avLst/>
          </a:prstGeom>
          <a:solidFill>
            <a:srgbClr val="7F9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4B0BE1-E0B2-5DDE-D67C-030E0B5C0108}"/>
              </a:ext>
            </a:extLst>
          </p:cNvPr>
          <p:cNvSpPr txBox="1"/>
          <p:nvPr/>
        </p:nvSpPr>
        <p:spPr>
          <a:xfrm>
            <a:off x="4784161" y="546117"/>
            <a:ext cx="3702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Necessidade de atualização dos dados;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Promove a dependência a dispositivos móveis como auxílio na tomada de decisão clínica;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EB03A9F-E734-4A6A-58B3-404AB12C9D92}"/>
              </a:ext>
            </a:extLst>
          </p:cNvPr>
          <p:cNvSpPr/>
          <p:nvPr/>
        </p:nvSpPr>
        <p:spPr>
          <a:xfrm>
            <a:off x="4793314" y="234048"/>
            <a:ext cx="3702194" cy="191288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487E64-F26A-FE05-3A36-42F1855F460A}"/>
              </a:ext>
            </a:extLst>
          </p:cNvPr>
          <p:cNvSpPr/>
          <p:nvPr/>
        </p:nvSpPr>
        <p:spPr>
          <a:xfrm>
            <a:off x="2188386" y="2386777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263345-6E98-1E49-24A6-7FDBB108E4C4}"/>
              </a:ext>
            </a:extLst>
          </p:cNvPr>
          <p:cNvSpPr txBox="1"/>
          <p:nvPr/>
        </p:nvSpPr>
        <p:spPr>
          <a:xfrm>
            <a:off x="2284637" y="2942718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OPORTUNITIES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144DDF-59B1-C2DC-B21C-1EC636BD1B9F}"/>
              </a:ext>
            </a:extLst>
          </p:cNvPr>
          <p:cNvSpPr/>
          <p:nvPr/>
        </p:nvSpPr>
        <p:spPr>
          <a:xfrm>
            <a:off x="2284637" y="2502281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C1A06E2-988D-BD37-43F6-A3714A08B53F}"/>
              </a:ext>
            </a:extLst>
          </p:cNvPr>
          <p:cNvSpPr/>
          <p:nvPr/>
        </p:nvSpPr>
        <p:spPr>
          <a:xfrm>
            <a:off x="4607491" y="2386859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B7079D-D4C0-570B-54EF-C22BFD983C77}"/>
              </a:ext>
            </a:extLst>
          </p:cNvPr>
          <p:cNvSpPr txBox="1"/>
          <p:nvPr/>
        </p:nvSpPr>
        <p:spPr>
          <a:xfrm>
            <a:off x="4703742" y="2942800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THREATS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F398AC1-71FA-D84E-5279-E4929E355791}"/>
              </a:ext>
            </a:extLst>
          </p:cNvPr>
          <p:cNvSpPr/>
          <p:nvPr/>
        </p:nvSpPr>
        <p:spPr>
          <a:xfrm>
            <a:off x="4703742" y="2502363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518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649339" y="5821218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ANÁLISE </a:t>
            </a:r>
            <a:br>
              <a:rPr lang="es" sz="4000" dirty="0">
                <a:solidFill>
                  <a:schemeClr val="bg1"/>
                </a:solidFill>
              </a:rPr>
            </a:br>
            <a:r>
              <a:rPr lang="es" sz="4000" dirty="0">
                <a:solidFill>
                  <a:schemeClr val="bg1"/>
                </a:solidFill>
              </a:rPr>
              <a:t>SWOT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-2984717" y="1775344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05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F8A45B-0DFF-8C0C-99C1-1E40CA16C577}"/>
              </a:ext>
            </a:extLst>
          </p:cNvPr>
          <p:cNvSpPr/>
          <p:nvPr/>
        </p:nvSpPr>
        <p:spPr>
          <a:xfrm>
            <a:off x="4444149" y="-73167"/>
            <a:ext cx="255701" cy="5289834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8CBA1E-E97D-D8C4-36D3-17C77F0D368B}"/>
              </a:ext>
            </a:extLst>
          </p:cNvPr>
          <p:cNvSpPr/>
          <p:nvPr/>
        </p:nvSpPr>
        <p:spPr>
          <a:xfrm rot="5400000">
            <a:off x="4444149" y="-2405934"/>
            <a:ext cx="255701" cy="9439088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5DEFDC1-1B4A-8065-2FA2-A2CF2B191FF2}"/>
              </a:ext>
            </a:extLst>
          </p:cNvPr>
          <p:cNvSpPr/>
          <p:nvPr/>
        </p:nvSpPr>
        <p:spPr>
          <a:xfrm>
            <a:off x="2204186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B6644E-134E-6FAE-F154-94DDA19F4926}"/>
              </a:ext>
            </a:extLst>
          </p:cNvPr>
          <p:cNvSpPr txBox="1"/>
          <p:nvPr/>
        </p:nvSpPr>
        <p:spPr>
          <a:xfrm>
            <a:off x="2300437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STRENGHTS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961DE9-8DD9-C88F-181D-4B13069D997D}"/>
              </a:ext>
            </a:extLst>
          </p:cNvPr>
          <p:cNvSpPr/>
          <p:nvPr/>
        </p:nvSpPr>
        <p:spPr>
          <a:xfrm>
            <a:off x="2300437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1735261-795A-0A18-383D-307490C07A88}"/>
              </a:ext>
            </a:extLst>
          </p:cNvPr>
          <p:cNvSpPr/>
          <p:nvPr/>
        </p:nvSpPr>
        <p:spPr>
          <a:xfrm>
            <a:off x="4623291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4B0BE1-E0B2-5DDE-D67C-030E0B5C0108}"/>
              </a:ext>
            </a:extLst>
          </p:cNvPr>
          <p:cNvSpPr txBox="1"/>
          <p:nvPr/>
        </p:nvSpPr>
        <p:spPr>
          <a:xfrm>
            <a:off x="4719542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WEAKNESSES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EB03A9F-E734-4A6A-58B3-404AB12C9D92}"/>
              </a:ext>
            </a:extLst>
          </p:cNvPr>
          <p:cNvSpPr/>
          <p:nvPr/>
        </p:nvSpPr>
        <p:spPr>
          <a:xfrm>
            <a:off x="4719542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487E64-F26A-FE05-3A36-42F1855F460A}"/>
              </a:ext>
            </a:extLst>
          </p:cNvPr>
          <p:cNvSpPr/>
          <p:nvPr/>
        </p:nvSpPr>
        <p:spPr>
          <a:xfrm>
            <a:off x="558265" y="2386777"/>
            <a:ext cx="3997935" cy="2387354"/>
          </a:xfrm>
          <a:prstGeom prst="rect">
            <a:avLst/>
          </a:prstGeom>
          <a:solidFill>
            <a:srgbClr val="7F9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263345-6E98-1E49-24A6-7FDBB108E4C4}"/>
              </a:ext>
            </a:extLst>
          </p:cNvPr>
          <p:cNvSpPr txBox="1"/>
          <p:nvPr/>
        </p:nvSpPr>
        <p:spPr>
          <a:xfrm>
            <a:off x="754712" y="2620698"/>
            <a:ext cx="3672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Aumento do recurso a ferramentas digitais na saúde;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Foco na efetividade dos cuidados ao acesso vascular;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Não existir concorrência no mercado da saúde que ofereça um serviço similar;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144DDF-59B1-C2DC-B21C-1EC636BD1B9F}"/>
              </a:ext>
            </a:extLst>
          </p:cNvPr>
          <p:cNvSpPr/>
          <p:nvPr/>
        </p:nvSpPr>
        <p:spPr>
          <a:xfrm>
            <a:off x="738175" y="2571750"/>
            <a:ext cx="3672900" cy="203306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C1A06E2-988D-BD37-43F6-A3714A08B53F}"/>
              </a:ext>
            </a:extLst>
          </p:cNvPr>
          <p:cNvSpPr/>
          <p:nvPr/>
        </p:nvSpPr>
        <p:spPr>
          <a:xfrm>
            <a:off x="4607491" y="2386859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B7079D-D4C0-570B-54EF-C22BFD983C77}"/>
              </a:ext>
            </a:extLst>
          </p:cNvPr>
          <p:cNvSpPr txBox="1"/>
          <p:nvPr/>
        </p:nvSpPr>
        <p:spPr>
          <a:xfrm>
            <a:off x="4703742" y="2942800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THREATS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F398AC1-71FA-D84E-5279-E4929E355791}"/>
              </a:ext>
            </a:extLst>
          </p:cNvPr>
          <p:cNvSpPr/>
          <p:nvPr/>
        </p:nvSpPr>
        <p:spPr>
          <a:xfrm>
            <a:off x="4703742" y="2502363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8385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649339" y="5821218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ANÁLISE </a:t>
            </a:r>
            <a:br>
              <a:rPr lang="es" sz="4000" dirty="0">
                <a:solidFill>
                  <a:schemeClr val="bg1"/>
                </a:solidFill>
              </a:rPr>
            </a:br>
            <a:r>
              <a:rPr lang="es" sz="4000" dirty="0">
                <a:solidFill>
                  <a:schemeClr val="bg1"/>
                </a:solidFill>
              </a:rPr>
              <a:t>SWOT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-2984717" y="1775344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05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F8A45B-0DFF-8C0C-99C1-1E40CA16C577}"/>
              </a:ext>
            </a:extLst>
          </p:cNvPr>
          <p:cNvSpPr/>
          <p:nvPr/>
        </p:nvSpPr>
        <p:spPr>
          <a:xfrm>
            <a:off x="4444149" y="-73167"/>
            <a:ext cx="255701" cy="5289834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8CBA1E-E97D-D8C4-36D3-17C77F0D368B}"/>
              </a:ext>
            </a:extLst>
          </p:cNvPr>
          <p:cNvSpPr/>
          <p:nvPr/>
        </p:nvSpPr>
        <p:spPr>
          <a:xfrm rot="5400000">
            <a:off x="4444149" y="-2405934"/>
            <a:ext cx="255701" cy="9439088"/>
          </a:xfrm>
          <a:prstGeom prst="rect">
            <a:avLst/>
          </a:prstGeom>
          <a:solidFill>
            <a:srgbClr val="7F95A7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5DEFDC1-1B4A-8065-2FA2-A2CF2B191FF2}"/>
              </a:ext>
            </a:extLst>
          </p:cNvPr>
          <p:cNvSpPr/>
          <p:nvPr/>
        </p:nvSpPr>
        <p:spPr>
          <a:xfrm>
            <a:off x="2204186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B6644E-134E-6FAE-F154-94DDA19F4926}"/>
              </a:ext>
            </a:extLst>
          </p:cNvPr>
          <p:cNvSpPr txBox="1"/>
          <p:nvPr/>
        </p:nvSpPr>
        <p:spPr>
          <a:xfrm>
            <a:off x="2300437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STRENGHTS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961DE9-8DD9-C88F-181D-4B13069D997D}"/>
              </a:ext>
            </a:extLst>
          </p:cNvPr>
          <p:cNvSpPr/>
          <p:nvPr/>
        </p:nvSpPr>
        <p:spPr>
          <a:xfrm>
            <a:off x="2300437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1735261-795A-0A18-383D-307490C07A88}"/>
              </a:ext>
            </a:extLst>
          </p:cNvPr>
          <p:cNvSpPr/>
          <p:nvPr/>
        </p:nvSpPr>
        <p:spPr>
          <a:xfrm>
            <a:off x="4623291" y="673768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4B0BE1-E0B2-5DDE-D67C-030E0B5C0108}"/>
              </a:ext>
            </a:extLst>
          </p:cNvPr>
          <p:cNvSpPr txBox="1"/>
          <p:nvPr/>
        </p:nvSpPr>
        <p:spPr>
          <a:xfrm>
            <a:off x="4719542" y="1229709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WEAKNESSES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EB03A9F-E734-4A6A-58B3-404AB12C9D92}"/>
              </a:ext>
            </a:extLst>
          </p:cNvPr>
          <p:cNvSpPr/>
          <p:nvPr/>
        </p:nvSpPr>
        <p:spPr>
          <a:xfrm>
            <a:off x="4719542" y="789272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487E64-F26A-FE05-3A36-42F1855F460A}"/>
              </a:ext>
            </a:extLst>
          </p:cNvPr>
          <p:cNvSpPr/>
          <p:nvPr/>
        </p:nvSpPr>
        <p:spPr>
          <a:xfrm>
            <a:off x="2188386" y="2386777"/>
            <a:ext cx="2367814" cy="1639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263345-6E98-1E49-24A6-7FDBB108E4C4}"/>
              </a:ext>
            </a:extLst>
          </p:cNvPr>
          <p:cNvSpPr txBox="1"/>
          <p:nvPr/>
        </p:nvSpPr>
        <p:spPr>
          <a:xfrm>
            <a:off x="2284637" y="2942718"/>
            <a:ext cx="2175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</a:rPr>
              <a:t>OPORTUNITIES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144DDF-59B1-C2DC-B21C-1EC636BD1B9F}"/>
              </a:ext>
            </a:extLst>
          </p:cNvPr>
          <p:cNvSpPr/>
          <p:nvPr/>
        </p:nvSpPr>
        <p:spPr>
          <a:xfrm>
            <a:off x="2284637" y="2502281"/>
            <a:ext cx="2175309" cy="13964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C1A06E2-988D-BD37-43F6-A3714A08B53F}"/>
              </a:ext>
            </a:extLst>
          </p:cNvPr>
          <p:cNvSpPr/>
          <p:nvPr/>
        </p:nvSpPr>
        <p:spPr>
          <a:xfrm>
            <a:off x="4607491" y="2386858"/>
            <a:ext cx="4007120" cy="2425773"/>
          </a:xfrm>
          <a:prstGeom prst="rect">
            <a:avLst/>
          </a:prstGeom>
          <a:solidFill>
            <a:srgbClr val="7F9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6B7079D-D4C0-570B-54EF-C22BFD983C77}"/>
              </a:ext>
            </a:extLst>
          </p:cNvPr>
          <p:cNvSpPr txBox="1"/>
          <p:nvPr/>
        </p:nvSpPr>
        <p:spPr>
          <a:xfrm>
            <a:off x="4703742" y="2942800"/>
            <a:ext cx="3681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Resistência à adoção de novas tecnologias;</a:t>
            </a:r>
          </a:p>
          <a:p>
            <a:pPr marL="171450" indent="-1714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Questões relacionadas com a privacidade dos dados inseridos na app;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F398AC1-71FA-D84E-5279-E4929E355791}"/>
              </a:ext>
            </a:extLst>
          </p:cNvPr>
          <p:cNvSpPr/>
          <p:nvPr/>
        </p:nvSpPr>
        <p:spPr>
          <a:xfrm>
            <a:off x="4762989" y="2571750"/>
            <a:ext cx="3681338" cy="20657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883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726268" y="285187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 EQUIPA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379840" y="1282427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06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3056467" y="829733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BF3E2D-9C17-64DB-A91F-6DF28ABA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1686" y="1820693"/>
            <a:ext cx="1440000" cy="18655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358266-D37D-332B-6E91-344810B61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458"/>
          <a:stretch/>
        </p:blipFill>
        <p:spPr>
          <a:xfrm>
            <a:off x="1659570" y="-2253030"/>
            <a:ext cx="1440000" cy="16541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8B6AE09-9172-DE53-9D7C-A3F6BB981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09" y="5599620"/>
            <a:ext cx="1565845" cy="18120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79359B-A6B2-9CD6-BC64-F52D0BB9FB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738"/>
          <a:stretch/>
        </p:blipFill>
        <p:spPr>
          <a:xfrm>
            <a:off x="7188801" y="-2126327"/>
            <a:ext cx="1565845" cy="180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CCCA00A-8C82-AEAE-B0C6-0590644099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679"/>
          <a:stretch/>
        </p:blipFill>
        <p:spPr>
          <a:xfrm>
            <a:off x="10400960" y="1458959"/>
            <a:ext cx="11826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5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3955018" y="2663312"/>
            <a:ext cx="2411916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 dirty="0">
                <a:solidFill>
                  <a:schemeClr val="bg1"/>
                </a:solidFill>
              </a:rPr>
              <a:t>A IDEIA</a:t>
            </a:r>
            <a:endParaRPr sz="45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1447800" y="1624335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01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3056467" y="829733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Google Shape;178;p31">
            <a:extLst>
              <a:ext uri="{FF2B5EF4-FFF2-40B4-BE49-F238E27FC236}">
                <a16:creationId xmlns:a16="http://schemas.microsoft.com/office/drawing/2014/main" id="{33F0C9F7-9923-AAF0-068E-F90DFDE0DD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3494" y="5592088"/>
            <a:ext cx="3751524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pt-PT" sz="1600" b="1" dirty="0"/>
              <a:t>Aplicação móvel de suporte à tomada de decisão do profissional de saúde envolvido na gestão do acesso vascular para hemodiálise</a:t>
            </a:r>
          </a:p>
        </p:txBody>
      </p:sp>
    </p:spTree>
    <p:extLst>
      <p:ext uri="{BB962C8B-B14F-4D97-AF65-F5344CB8AC3E}">
        <p14:creationId xmlns:p14="http://schemas.microsoft.com/office/powerpoint/2010/main" val="368369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442933" y="5558366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A EQUIPA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624538" y="-1491398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06</a:t>
            </a:r>
            <a:endParaRPr sz="115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EB92E4-4A4E-3548-52D0-785518B53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58"/>
          <a:stretch/>
        </p:blipFill>
        <p:spPr>
          <a:xfrm>
            <a:off x="2235775" y="2057578"/>
            <a:ext cx="1440000" cy="16541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E3CC54-86B8-B277-C208-7D94DBC6D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738"/>
          <a:stretch/>
        </p:blipFill>
        <p:spPr>
          <a:xfrm>
            <a:off x="5602999" y="1926676"/>
            <a:ext cx="1565845" cy="180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298FC5A-EE9F-21EB-1FC5-AD99477C6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63" y="1846176"/>
            <a:ext cx="1440000" cy="18655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EAD0DA-22FA-57F9-8612-BF4143561F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679"/>
          <a:stretch/>
        </p:blipFill>
        <p:spPr>
          <a:xfrm>
            <a:off x="7412458" y="1911763"/>
            <a:ext cx="1182610" cy="180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0AE7285-C138-3A86-F3B5-2691FD88D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382" y="1914640"/>
            <a:ext cx="1565845" cy="1812036"/>
          </a:xfrm>
          <a:prstGeom prst="rect">
            <a:avLst/>
          </a:prstGeom>
        </p:spPr>
      </p:pic>
      <p:sp>
        <p:nvSpPr>
          <p:cNvPr id="9" name="Google Shape;590;p50">
            <a:extLst>
              <a:ext uri="{FF2B5EF4-FFF2-40B4-BE49-F238E27FC236}">
                <a16:creationId xmlns:a16="http://schemas.microsoft.com/office/drawing/2014/main" id="{F1F6DBA6-E804-DF31-172E-FB555ACD05EE}"/>
              </a:ext>
            </a:extLst>
          </p:cNvPr>
          <p:cNvSpPr txBox="1">
            <a:spLocks/>
          </p:cNvSpPr>
          <p:nvPr/>
        </p:nvSpPr>
        <p:spPr>
          <a:xfrm>
            <a:off x="723599" y="470625"/>
            <a:ext cx="191608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pt-PT" sz="2000"/>
              <a:t>Os Criadores</a:t>
            </a:r>
            <a:endParaRPr lang="pt-PT" sz="2000" dirty="0"/>
          </a:p>
        </p:txBody>
      </p:sp>
      <p:sp>
        <p:nvSpPr>
          <p:cNvPr id="10" name="Google Shape;589;p50">
            <a:extLst>
              <a:ext uri="{FF2B5EF4-FFF2-40B4-BE49-F238E27FC236}">
                <a16:creationId xmlns:a16="http://schemas.microsoft.com/office/drawing/2014/main" id="{0FFA2AF7-52B4-7AD5-37A3-2005B957A9E1}"/>
              </a:ext>
            </a:extLst>
          </p:cNvPr>
          <p:cNvSpPr txBox="1"/>
          <p:nvPr/>
        </p:nvSpPr>
        <p:spPr>
          <a:xfrm>
            <a:off x="9096068" y="470625"/>
            <a:ext cx="2738763" cy="6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CLEMENTE SOUSA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" name="Google Shape;588;p50">
            <a:extLst>
              <a:ext uri="{FF2B5EF4-FFF2-40B4-BE49-F238E27FC236}">
                <a16:creationId xmlns:a16="http://schemas.microsoft.com/office/drawing/2014/main" id="{8A092FAA-8F88-ABAF-F1E8-51EF24E23BAE}"/>
              </a:ext>
            </a:extLst>
          </p:cNvPr>
          <p:cNvSpPr txBox="1"/>
          <p:nvPr/>
        </p:nvSpPr>
        <p:spPr>
          <a:xfrm>
            <a:off x="9867599" y="1298128"/>
            <a:ext cx="5204192" cy="12426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Doutoramento Ciências de Enfermagem no acesso vascular,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Professor Adjunto Escola Superior de Enfermagem do Porto, consultor científico do Grupo Estudos Vasculares,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Council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Member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Vascular Access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Society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Grupo de trabalho na International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Society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Nephrology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2161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7810979-73E8-1EED-5EB2-08B9399BEF3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B29842-B2A1-ADE0-C616-5C6AB878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8"/>
          <a:stretch/>
        </p:blipFill>
        <p:spPr>
          <a:xfrm>
            <a:off x="4039455" y="3731923"/>
            <a:ext cx="1081748" cy="1242647"/>
          </a:xfrm>
          <a:prstGeom prst="rect">
            <a:avLst/>
          </a:prstGeom>
        </p:spPr>
      </p:pic>
      <p:sp>
        <p:nvSpPr>
          <p:cNvPr id="7" name="Google Shape;590;p50">
            <a:extLst>
              <a:ext uri="{FF2B5EF4-FFF2-40B4-BE49-F238E27FC236}">
                <a16:creationId xmlns:a16="http://schemas.microsoft.com/office/drawing/2014/main" id="{31CEF4FD-A5DE-0A60-13DE-9DD595462D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191608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Os Criadores</a:t>
            </a:r>
            <a:endParaRPr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522CB8E-BDD4-9AF9-5F48-77903CA03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38"/>
          <a:stretch/>
        </p:blipFill>
        <p:spPr>
          <a:xfrm>
            <a:off x="6785106" y="3599978"/>
            <a:ext cx="1176285" cy="13521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FD8C2-0EA8-68C7-DC09-F4A6A47E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53" y="1399747"/>
            <a:ext cx="2742022" cy="355241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053ABDB-6DD3-76FB-9E13-AB864C465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79"/>
          <a:stretch/>
        </p:blipFill>
        <p:spPr>
          <a:xfrm>
            <a:off x="8255607" y="3599979"/>
            <a:ext cx="888393" cy="1352185"/>
          </a:xfrm>
          <a:prstGeom prst="rect">
            <a:avLst/>
          </a:prstGeom>
        </p:spPr>
      </p:pic>
      <p:sp>
        <p:nvSpPr>
          <p:cNvPr id="2" name="Google Shape;589;p50">
            <a:extLst>
              <a:ext uri="{FF2B5EF4-FFF2-40B4-BE49-F238E27FC236}">
                <a16:creationId xmlns:a16="http://schemas.microsoft.com/office/drawing/2014/main" id="{77F367A8-7283-920F-B507-2E0C2B3DCF80}"/>
              </a:ext>
            </a:extLst>
          </p:cNvPr>
          <p:cNvSpPr txBox="1"/>
          <p:nvPr/>
        </p:nvSpPr>
        <p:spPr>
          <a:xfrm>
            <a:off x="3300824" y="747022"/>
            <a:ext cx="2738763" cy="6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CLEMENTE SOUSA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" name="Google Shape;588;p50">
            <a:extLst>
              <a:ext uri="{FF2B5EF4-FFF2-40B4-BE49-F238E27FC236}">
                <a16:creationId xmlns:a16="http://schemas.microsoft.com/office/drawing/2014/main" id="{4ECF6C33-5DC0-5938-19E9-CCC0B1CCA508}"/>
              </a:ext>
            </a:extLst>
          </p:cNvPr>
          <p:cNvSpPr txBox="1"/>
          <p:nvPr/>
        </p:nvSpPr>
        <p:spPr>
          <a:xfrm>
            <a:off x="3939808" y="1785814"/>
            <a:ext cx="5204192" cy="12426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Doutoramento ciências de enfermagem no acesso vascular,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Professor adjunto Escola Superior de Enfermagem do Porto, Consultor científico do Grupo Estudos Vasculares,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Council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member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Vascular Access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Society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Grupo de trabalho na International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Society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Nephrology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" name="Google Shape;594;p50">
            <a:extLst>
              <a:ext uri="{FF2B5EF4-FFF2-40B4-BE49-F238E27FC236}">
                <a16:creationId xmlns:a16="http://schemas.microsoft.com/office/drawing/2014/main" id="{E39B18D5-0E11-323A-BC28-853B46588372}"/>
              </a:ext>
            </a:extLst>
          </p:cNvPr>
          <p:cNvSpPr txBox="1"/>
          <p:nvPr/>
        </p:nvSpPr>
        <p:spPr>
          <a:xfrm>
            <a:off x="9744169" y="850295"/>
            <a:ext cx="267452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ANA SOFIA SILVA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2D72BA-4A16-2BCA-20B1-154EBB95B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623" y="3603499"/>
            <a:ext cx="1198405" cy="1386825"/>
          </a:xfrm>
          <a:prstGeom prst="rect">
            <a:avLst/>
          </a:prstGeom>
        </p:spPr>
      </p:pic>
      <p:sp>
        <p:nvSpPr>
          <p:cNvPr id="13" name="Google Shape;593;p50">
            <a:extLst>
              <a:ext uri="{FF2B5EF4-FFF2-40B4-BE49-F238E27FC236}">
                <a16:creationId xmlns:a16="http://schemas.microsoft.com/office/drawing/2014/main" id="{CC7CF00D-068E-64A6-2A0B-691A215610A3}"/>
              </a:ext>
            </a:extLst>
          </p:cNvPr>
          <p:cNvSpPr txBox="1"/>
          <p:nvPr/>
        </p:nvSpPr>
        <p:spPr>
          <a:xfrm>
            <a:off x="9563768" y="1896025"/>
            <a:ext cx="4910789" cy="1022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Coordenadora da equipa de acessos vasculares,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Especialista em apresentações digitais,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hemodiálise há 5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289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B29842-B2A1-ADE0-C616-5C6AB878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8"/>
          <a:stretch/>
        </p:blipFill>
        <p:spPr>
          <a:xfrm>
            <a:off x="1558689" y="1915274"/>
            <a:ext cx="2674522" cy="3072330"/>
          </a:xfrm>
          <a:prstGeom prst="rect">
            <a:avLst/>
          </a:prstGeom>
        </p:spPr>
      </p:pic>
      <p:sp>
        <p:nvSpPr>
          <p:cNvPr id="7" name="Google Shape;590;p50">
            <a:extLst>
              <a:ext uri="{FF2B5EF4-FFF2-40B4-BE49-F238E27FC236}">
                <a16:creationId xmlns:a16="http://schemas.microsoft.com/office/drawing/2014/main" id="{31CEF4FD-A5DE-0A60-13DE-9DD595462D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191608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Os Criadores</a:t>
            </a:r>
            <a:endParaRPr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522CB8E-BDD4-9AF9-5F48-77903CA03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38"/>
          <a:stretch/>
        </p:blipFill>
        <p:spPr>
          <a:xfrm>
            <a:off x="6372360" y="3638060"/>
            <a:ext cx="1176285" cy="13521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FD8C2-0EA8-68C7-DC09-F4A6A47E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25" y="3611197"/>
            <a:ext cx="1081748" cy="14014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053ABDB-6DD3-76FB-9E13-AB864C465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79"/>
          <a:stretch/>
        </p:blipFill>
        <p:spPr>
          <a:xfrm>
            <a:off x="7842861" y="3638061"/>
            <a:ext cx="888393" cy="1352185"/>
          </a:xfrm>
          <a:prstGeom prst="rect">
            <a:avLst/>
          </a:prstGeom>
        </p:spPr>
      </p:pic>
      <p:sp>
        <p:nvSpPr>
          <p:cNvPr id="2" name="Google Shape;589;p50">
            <a:extLst>
              <a:ext uri="{FF2B5EF4-FFF2-40B4-BE49-F238E27FC236}">
                <a16:creationId xmlns:a16="http://schemas.microsoft.com/office/drawing/2014/main" id="{77F367A8-7283-920F-B507-2E0C2B3DCF80}"/>
              </a:ext>
            </a:extLst>
          </p:cNvPr>
          <p:cNvSpPr txBox="1"/>
          <p:nvPr/>
        </p:nvSpPr>
        <p:spPr>
          <a:xfrm>
            <a:off x="2798507" y="-2649321"/>
            <a:ext cx="2738763" cy="6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CLEMENTE SOUSA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" name="Google Shape;588;p50">
            <a:extLst>
              <a:ext uri="{FF2B5EF4-FFF2-40B4-BE49-F238E27FC236}">
                <a16:creationId xmlns:a16="http://schemas.microsoft.com/office/drawing/2014/main" id="{4ECF6C33-5DC0-5938-19E9-CCC0B1CCA508}"/>
              </a:ext>
            </a:extLst>
          </p:cNvPr>
          <p:cNvSpPr txBox="1"/>
          <p:nvPr/>
        </p:nvSpPr>
        <p:spPr>
          <a:xfrm>
            <a:off x="3437491" y="-1610529"/>
            <a:ext cx="5204192" cy="12426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Professor Adjunto Escola Superior de Enfermagem do Porto, Doutoramento Ciências de Enfermagem no acesso vascular, consultor científico do Grupo Estudos Vasculares,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Council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Member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Vascular Access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Society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 integra grupo de trabalho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International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Society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</a:t>
            </a: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Nephrology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Google Shape;594;p50">
            <a:extLst>
              <a:ext uri="{FF2B5EF4-FFF2-40B4-BE49-F238E27FC236}">
                <a16:creationId xmlns:a16="http://schemas.microsoft.com/office/drawing/2014/main" id="{AB4F157F-7F66-97EE-EC66-DE686669A611}"/>
              </a:ext>
            </a:extLst>
          </p:cNvPr>
          <p:cNvSpPr txBox="1"/>
          <p:nvPr/>
        </p:nvSpPr>
        <p:spPr>
          <a:xfrm>
            <a:off x="3892932" y="872074"/>
            <a:ext cx="267452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ANA SOFIA SILVA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3" name="Google Shape;593;p50">
            <a:extLst>
              <a:ext uri="{FF2B5EF4-FFF2-40B4-BE49-F238E27FC236}">
                <a16:creationId xmlns:a16="http://schemas.microsoft.com/office/drawing/2014/main" id="{C42E7EBC-CA2E-70BA-CB58-888F68BCCA3F}"/>
              </a:ext>
            </a:extLst>
          </p:cNvPr>
          <p:cNvSpPr txBox="1"/>
          <p:nvPr/>
        </p:nvSpPr>
        <p:spPr>
          <a:xfrm>
            <a:off x="4233211" y="1908924"/>
            <a:ext cx="4910789" cy="1022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Coordenadora da equipa de acessos vasculares,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Especialista em apresentações digitais,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hemodiálise há 5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Google Shape;592;p50">
            <a:extLst>
              <a:ext uri="{FF2B5EF4-FFF2-40B4-BE49-F238E27FC236}">
                <a16:creationId xmlns:a16="http://schemas.microsoft.com/office/drawing/2014/main" id="{162AFBCE-C713-2D4E-8783-7DAB34224879}"/>
              </a:ext>
            </a:extLst>
          </p:cNvPr>
          <p:cNvSpPr txBox="1"/>
          <p:nvPr/>
        </p:nvSpPr>
        <p:spPr>
          <a:xfrm>
            <a:off x="9648977" y="621346"/>
            <a:ext cx="2846166" cy="57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CARLA MARTINS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024DF10-B5F4-0C76-3F23-E69CFFE5E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093" y="3562278"/>
            <a:ext cx="1231675" cy="1425326"/>
          </a:xfrm>
          <a:prstGeom prst="rect">
            <a:avLst/>
          </a:prstGeom>
        </p:spPr>
      </p:pic>
      <p:sp>
        <p:nvSpPr>
          <p:cNvPr id="5" name="Google Shape;591;p50">
            <a:extLst>
              <a:ext uri="{FF2B5EF4-FFF2-40B4-BE49-F238E27FC236}">
                <a16:creationId xmlns:a16="http://schemas.microsoft.com/office/drawing/2014/main" id="{BF0703C1-0C6B-5E48-F700-C41BFB73559D}"/>
              </a:ext>
            </a:extLst>
          </p:cNvPr>
          <p:cNvSpPr txBox="1"/>
          <p:nvPr/>
        </p:nvSpPr>
        <p:spPr>
          <a:xfrm>
            <a:off x="9648977" y="1709022"/>
            <a:ext cx="4572000" cy="1084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Executive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master em sistemas de gestão da qualidade e auditoria em saúde,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hemodiálise há 8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491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B29842-B2A1-ADE0-C616-5C6AB878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8"/>
          <a:stretch/>
        </p:blipFill>
        <p:spPr>
          <a:xfrm>
            <a:off x="594349" y="3638060"/>
            <a:ext cx="1176285" cy="1351245"/>
          </a:xfrm>
          <a:prstGeom prst="rect">
            <a:avLst/>
          </a:prstGeom>
        </p:spPr>
      </p:pic>
      <p:sp>
        <p:nvSpPr>
          <p:cNvPr id="7" name="Google Shape;590;p50">
            <a:extLst>
              <a:ext uri="{FF2B5EF4-FFF2-40B4-BE49-F238E27FC236}">
                <a16:creationId xmlns:a16="http://schemas.microsoft.com/office/drawing/2014/main" id="{31CEF4FD-A5DE-0A60-13DE-9DD595462D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191608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Os Criadores</a:t>
            </a:r>
            <a:endParaRPr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522CB8E-BDD4-9AF9-5F48-77903CA03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38"/>
          <a:stretch/>
        </p:blipFill>
        <p:spPr>
          <a:xfrm>
            <a:off x="5316264" y="3637120"/>
            <a:ext cx="1176285" cy="13521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FD8C2-0EA8-68C7-DC09-F4A6A47E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5389" y="3587850"/>
            <a:ext cx="1081748" cy="14014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053ABDB-6DD3-76FB-9E13-AB864C465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79"/>
          <a:stretch/>
        </p:blipFill>
        <p:spPr>
          <a:xfrm>
            <a:off x="6978204" y="3637120"/>
            <a:ext cx="888393" cy="1352185"/>
          </a:xfrm>
          <a:prstGeom prst="rect">
            <a:avLst/>
          </a:prstGeom>
        </p:spPr>
      </p:pic>
      <p:sp>
        <p:nvSpPr>
          <p:cNvPr id="8" name="Google Shape;594;p50">
            <a:extLst>
              <a:ext uri="{FF2B5EF4-FFF2-40B4-BE49-F238E27FC236}">
                <a16:creationId xmlns:a16="http://schemas.microsoft.com/office/drawing/2014/main" id="{AB4F157F-7F66-97EE-EC66-DE686669A611}"/>
              </a:ext>
            </a:extLst>
          </p:cNvPr>
          <p:cNvSpPr txBox="1"/>
          <p:nvPr/>
        </p:nvSpPr>
        <p:spPr>
          <a:xfrm>
            <a:off x="3480186" y="-2850840"/>
            <a:ext cx="267452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ANA SOFIA SILVA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3" name="Google Shape;593;p50">
            <a:extLst>
              <a:ext uri="{FF2B5EF4-FFF2-40B4-BE49-F238E27FC236}">
                <a16:creationId xmlns:a16="http://schemas.microsoft.com/office/drawing/2014/main" id="{C42E7EBC-CA2E-70BA-CB58-888F68BCCA3F}"/>
              </a:ext>
            </a:extLst>
          </p:cNvPr>
          <p:cNvSpPr txBox="1"/>
          <p:nvPr/>
        </p:nvSpPr>
        <p:spPr>
          <a:xfrm>
            <a:off x="3820465" y="-1731004"/>
            <a:ext cx="4910789" cy="601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HD há 5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Google Shape;592;p50">
            <a:extLst>
              <a:ext uri="{FF2B5EF4-FFF2-40B4-BE49-F238E27FC236}">
                <a16:creationId xmlns:a16="http://schemas.microsoft.com/office/drawing/2014/main" id="{BC2C7FAC-100F-5BED-64FE-A679466381A7}"/>
              </a:ext>
            </a:extLst>
          </p:cNvPr>
          <p:cNvSpPr txBox="1"/>
          <p:nvPr/>
        </p:nvSpPr>
        <p:spPr>
          <a:xfrm>
            <a:off x="4576235" y="704486"/>
            <a:ext cx="2846166" cy="57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CARLA MARTINS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" name="Google Shape;591;p50">
            <a:extLst>
              <a:ext uri="{FF2B5EF4-FFF2-40B4-BE49-F238E27FC236}">
                <a16:creationId xmlns:a16="http://schemas.microsoft.com/office/drawing/2014/main" id="{359E991D-4EF1-3A4C-46AF-B75B6DDC1D89}"/>
              </a:ext>
            </a:extLst>
          </p:cNvPr>
          <p:cNvSpPr txBox="1"/>
          <p:nvPr/>
        </p:nvSpPr>
        <p:spPr>
          <a:xfrm>
            <a:off x="4572000" y="1702489"/>
            <a:ext cx="4572000" cy="1084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Executive</a:t>
            </a: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master em sistemas de gestão da qualidade e auditoria em saúde,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hemodiálise há 8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" name="Google Shape;589;p50">
            <a:extLst>
              <a:ext uri="{FF2B5EF4-FFF2-40B4-BE49-F238E27FC236}">
                <a16:creationId xmlns:a16="http://schemas.microsoft.com/office/drawing/2014/main" id="{8A731D6B-D32B-325E-A528-13C7591667D5}"/>
              </a:ext>
            </a:extLst>
          </p:cNvPr>
          <p:cNvSpPr txBox="1"/>
          <p:nvPr/>
        </p:nvSpPr>
        <p:spPr>
          <a:xfrm>
            <a:off x="-4025791" y="1757889"/>
            <a:ext cx="3108569" cy="27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RITA LOUREIRO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7" name="Google Shape;588;p50">
            <a:extLst>
              <a:ext uri="{FF2B5EF4-FFF2-40B4-BE49-F238E27FC236}">
                <a16:creationId xmlns:a16="http://schemas.microsoft.com/office/drawing/2014/main" id="{9D1D0538-8B88-D7CD-537E-B9C6B8DC5CCB}"/>
              </a:ext>
            </a:extLst>
          </p:cNvPr>
          <p:cNvSpPr txBox="1"/>
          <p:nvPr/>
        </p:nvSpPr>
        <p:spPr>
          <a:xfrm>
            <a:off x="-5300621" y="2344226"/>
            <a:ext cx="4313832" cy="757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Mestre em gestão de unidades de saúde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HD há 2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56F234B-62CC-9E9C-E2F5-C4F4940AA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901" y="1416659"/>
            <a:ext cx="3108569" cy="359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B29842-B2A1-ADE0-C616-5C6AB878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8"/>
          <a:stretch/>
        </p:blipFill>
        <p:spPr>
          <a:xfrm>
            <a:off x="1574064" y="3638061"/>
            <a:ext cx="1176285" cy="1351245"/>
          </a:xfrm>
          <a:prstGeom prst="rect">
            <a:avLst/>
          </a:prstGeom>
        </p:spPr>
      </p:pic>
      <p:sp>
        <p:nvSpPr>
          <p:cNvPr id="7" name="Google Shape;590;p50">
            <a:extLst>
              <a:ext uri="{FF2B5EF4-FFF2-40B4-BE49-F238E27FC236}">
                <a16:creationId xmlns:a16="http://schemas.microsoft.com/office/drawing/2014/main" id="{31CEF4FD-A5DE-0A60-13DE-9DD595462D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191608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Os Criadores</a:t>
            </a:r>
            <a:endParaRPr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522CB8E-BDD4-9AF9-5F48-77903CA03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38"/>
          <a:stretch/>
        </p:blipFill>
        <p:spPr>
          <a:xfrm>
            <a:off x="4313832" y="1416825"/>
            <a:ext cx="3108569" cy="35734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FD8C2-0EA8-68C7-DC09-F4A6A47E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6" y="3587851"/>
            <a:ext cx="1081748" cy="14014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053ABDB-6DD3-76FB-9E13-AB864C465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79"/>
          <a:stretch/>
        </p:blipFill>
        <p:spPr>
          <a:xfrm>
            <a:off x="7661258" y="3638060"/>
            <a:ext cx="888393" cy="1352185"/>
          </a:xfrm>
          <a:prstGeom prst="rect">
            <a:avLst/>
          </a:prstGeom>
        </p:spPr>
      </p:pic>
      <p:sp>
        <p:nvSpPr>
          <p:cNvPr id="14" name="Google Shape;592;p50">
            <a:extLst>
              <a:ext uri="{FF2B5EF4-FFF2-40B4-BE49-F238E27FC236}">
                <a16:creationId xmlns:a16="http://schemas.microsoft.com/office/drawing/2014/main" id="{BC2C7FAC-100F-5BED-64FE-A679466381A7}"/>
              </a:ext>
            </a:extLst>
          </p:cNvPr>
          <p:cNvSpPr txBox="1"/>
          <p:nvPr/>
        </p:nvSpPr>
        <p:spPr>
          <a:xfrm>
            <a:off x="4576235" y="-2887798"/>
            <a:ext cx="2846166" cy="57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CARLA MARTINS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" name="Google Shape;591;p50">
            <a:extLst>
              <a:ext uri="{FF2B5EF4-FFF2-40B4-BE49-F238E27FC236}">
                <a16:creationId xmlns:a16="http://schemas.microsoft.com/office/drawing/2014/main" id="{359E991D-4EF1-3A4C-46AF-B75B6DDC1D89}"/>
              </a:ext>
            </a:extLst>
          </p:cNvPr>
          <p:cNvSpPr txBox="1"/>
          <p:nvPr/>
        </p:nvSpPr>
        <p:spPr>
          <a:xfrm>
            <a:off x="4572000" y="-1889795"/>
            <a:ext cx="4572000" cy="1084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Executive Master em Sistemas de Gestão da Qualidade e Auditoria em Saúde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diálise há 8 anos.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" name="Google Shape;589;p50">
            <a:extLst>
              <a:ext uri="{FF2B5EF4-FFF2-40B4-BE49-F238E27FC236}">
                <a16:creationId xmlns:a16="http://schemas.microsoft.com/office/drawing/2014/main" id="{A56E0F96-547F-8D1B-8E1E-3E91595A5BE8}"/>
              </a:ext>
            </a:extLst>
          </p:cNvPr>
          <p:cNvSpPr txBox="1"/>
          <p:nvPr/>
        </p:nvSpPr>
        <p:spPr>
          <a:xfrm>
            <a:off x="1274831" y="1228088"/>
            <a:ext cx="3108569" cy="27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RITA LOUREIRO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" name="Google Shape;588;p50">
            <a:extLst>
              <a:ext uri="{FF2B5EF4-FFF2-40B4-BE49-F238E27FC236}">
                <a16:creationId xmlns:a16="http://schemas.microsoft.com/office/drawing/2014/main" id="{3A7DAFD0-8574-8F6F-AC77-7BD1B8882E3E}"/>
              </a:ext>
            </a:extLst>
          </p:cNvPr>
          <p:cNvSpPr txBox="1"/>
          <p:nvPr/>
        </p:nvSpPr>
        <p:spPr>
          <a:xfrm>
            <a:off x="1" y="1814425"/>
            <a:ext cx="4313832" cy="757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Mestre em gestão de unidades de saúde,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hemodiálise há 2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" name="Google Shape;592;p50">
            <a:extLst>
              <a:ext uri="{FF2B5EF4-FFF2-40B4-BE49-F238E27FC236}">
                <a16:creationId xmlns:a16="http://schemas.microsoft.com/office/drawing/2014/main" id="{05170076-EE54-AF11-7604-02DC0DBBFAAB}"/>
              </a:ext>
            </a:extLst>
          </p:cNvPr>
          <p:cNvSpPr txBox="1"/>
          <p:nvPr/>
        </p:nvSpPr>
        <p:spPr>
          <a:xfrm>
            <a:off x="-2228674" y="1332925"/>
            <a:ext cx="1744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SÍLVIA SILVA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8A0387E-3002-2BAE-2B1A-1364FC0A0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046" y="3638060"/>
            <a:ext cx="1190088" cy="1377200"/>
          </a:xfrm>
          <a:prstGeom prst="rect">
            <a:avLst/>
          </a:prstGeom>
        </p:spPr>
      </p:pic>
      <p:sp>
        <p:nvSpPr>
          <p:cNvPr id="6" name="Google Shape;591;p50">
            <a:extLst>
              <a:ext uri="{FF2B5EF4-FFF2-40B4-BE49-F238E27FC236}">
                <a16:creationId xmlns:a16="http://schemas.microsoft.com/office/drawing/2014/main" id="{86E160F5-54DE-B3B4-1A06-993CACC9A065}"/>
              </a:ext>
            </a:extLst>
          </p:cNvPr>
          <p:cNvSpPr txBox="1"/>
          <p:nvPr/>
        </p:nvSpPr>
        <p:spPr>
          <a:xfrm>
            <a:off x="-5315612" y="1814425"/>
            <a:ext cx="5073375" cy="94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Pós-graduação em enfermagem nefrológica,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Coordenadora da equipa de acessos vasculares,</a:t>
            </a:r>
            <a:endParaRPr lang="pt-PT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Experiência em hemodiálise há 8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697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B29842-B2A1-ADE0-C616-5C6AB878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8"/>
          <a:stretch/>
        </p:blipFill>
        <p:spPr>
          <a:xfrm>
            <a:off x="1832551" y="3638062"/>
            <a:ext cx="1176285" cy="1351245"/>
          </a:xfrm>
          <a:prstGeom prst="rect">
            <a:avLst/>
          </a:prstGeom>
        </p:spPr>
      </p:pic>
      <p:sp>
        <p:nvSpPr>
          <p:cNvPr id="7" name="Google Shape;590;p50">
            <a:extLst>
              <a:ext uri="{FF2B5EF4-FFF2-40B4-BE49-F238E27FC236}">
                <a16:creationId xmlns:a16="http://schemas.microsoft.com/office/drawing/2014/main" id="{31CEF4FD-A5DE-0A60-13DE-9DD595462D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191608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Os Criadores</a:t>
            </a:r>
            <a:endParaRPr sz="2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522CB8E-BDD4-9AF9-5F48-77903CA03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38"/>
          <a:stretch/>
        </p:blipFill>
        <p:spPr>
          <a:xfrm>
            <a:off x="4572319" y="3638060"/>
            <a:ext cx="1176285" cy="13521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FD8C2-0EA8-68C7-DC09-F4A6A47E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13" y="3587852"/>
            <a:ext cx="1081748" cy="14014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053ABDB-6DD3-76FB-9E13-AB864C465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79"/>
          <a:stretch/>
        </p:blipFill>
        <p:spPr>
          <a:xfrm>
            <a:off x="5955513" y="1041817"/>
            <a:ext cx="2594140" cy="3948429"/>
          </a:xfrm>
          <a:prstGeom prst="rect">
            <a:avLst/>
          </a:prstGeom>
        </p:spPr>
      </p:pic>
      <p:sp>
        <p:nvSpPr>
          <p:cNvPr id="2" name="Google Shape;589;p50">
            <a:extLst>
              <a:ext uri="{FF2B5EF4-FFF2-40B4-BE49-F238E27FC236}">
                <a16:creationId xmlns:a16="http://schemas.microsoft.com/office/drawing/2014/main" id="{A56E0F96-547F-8D1B-8E1E-3E91595A5BE8}"/>
              </a:ext>
            </a:extLst>
          </p:cNvPr>
          <p:cNvSpPr txBox="1"/>
          <p:nvPr/>
        </p:nvSpPr>
        <p:spPr>
          <a:xfrm>
            <a:off x="1015829" y="-2149203"/>
            <a:ext cx="3108569" cy="27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RITA LOUREIRO</a:t>
            </a:r>
            <a:endParaRPr sz="2000" b="1" dirty="0">
              <a:solidFill>
                <a:srgbClr val="254C6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" name="Google Shape;588;p50">
            <a:extLst>
              <a:ext uri="{FF2B5EF4-FFF2-40B4-BE49-F238E27FC236}">
                <a16:creationId xmlns:a16="http://schemas.microsoft.com/office/drawing/2014/main" id="{3A7DAFD0-8574-8F6F-AC77-7BD1B8882E3E}"/>
              </a:ext>
            </a:extLst>
          </p:cNvPr>
          <p:cNvSpPr txBox="1"/>
          <p:nvPr/>
        </p:nvSpPr>
        <p:spPr>
          <a:xfrm>
            <a:off x="-259001" y="-1562866"/>
            <a:ext cx="4313832" cy="757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Mestre em gestão de unidades de saúde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Experiência em HD há 2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" name="Google Shape;592;p50">
            <a:extLst>
              <a:ext uri="{FF2B5EF4-FFF2-40B4-BE49-F238E27FC236}">
                <a16:creationId xmlns:a16="http://schemas.microsoft.com/office/drawing/2014/main" id="{C42AC8A1-6826-3A66-40ED-A09FDF476B6A}"/>
              </a:ext>
            </a:extLst>
          </p:cNvPr>
          <p:cNvSpPr txBox="1"/>
          <p:nvPr/>
        </p:nvSpPr>
        <p:spPr>
          <a:xfrm>
            <a:off x="3329175" y="1023940"/>
            <a:ext cx="1744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>
                <a:solidFill>
                  <a:srgbClr val="254C6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SÍLVIA SILVA </a:t>
            </a:r>
          </a:p>
        </p:txBody>
      </p:sp>
      <p:sp>
        <p:nvSpPr>
          <p:cNvPr id="6" name="Google Shape;591;p50">
            <a:extLst>
              <a:ext uri="{FF2B5EF4-FFF2-40B4-BE49-F238E27FC236}">
                <a16:creationId xmlns:a16="http://schemas.microsoft.com/office/drawing/2014/main" id="{ADE3D925-4C8A-A6AA-B3E2-A18994738BD4}"/>
              </a:ext>
            </a:extLst>
          </p:cNvPr>
          <p:cNvSpPr txBox="1"/>
          <p:nvPr/>
        </p:nvSpPr>
        <p:spPr>
          <a:xfrm>
            <a:off x="-1" y="1952181"/>
            <a:ext cx="5073375" cy="94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Licenciada em enfermagem,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Pós-graduação em enfermagem nefrológica,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Coordenadora da equipa de acessos vasculares,</a:t>
            </a:r>
            <a:endParaRPr lang="pt-PT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Experiência em hemodiálise há 8 anos</a:t>
            </a:r>
            <a:endParaRPr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C42FD1-CF81-0564-B568-B97E05B65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024" y="3730361"/>
            <a:ext cx="1079107" cy="12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8"/>
          <p:cNvSpPr/>
          <p:nvPr/>
        </p:nvSpPr>
        <p:spPr>
          <a:xfrm>
            <a:off x="-248152" y="1762660"/>
            <a:ext cx="4549200" cy="175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8"/>
          <p:cNvSpPr txBox="1">
            <a:spLocks noGrp="1"/>
          </p:cNvSpPr>
          <p:nvPr>
            <p:ph type="title"/>
          </p:nvPr>
        </p:nvSpPr>
        <p:spPr>
          <a:xfrm>
            <a:off x="1643798" y="219016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OBRIGADA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5" name="Picture 2" descr="Escola Superior de Enfermagem do Porto">
            <a:extLst>
              <a:ext uri="{FF2B5EF4-FFF2-40B4-BE49-F238E27FC236}">
                <a16:creationId xmlns:a16="http://schemas.microsoft.com/office/drawing/2014/main" id="{6F82F3D4-E902-604D-A35D-124A06E18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4"/>
          <a:stretch/>
        </p:blipFill>
        <p:spPr bwMode="auto">
          <a:xfrm>
            <a:off x="280595" y="2262630"/>
            <a:ext cx="2818127" cy="33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Uma imagem com Telemóvel, design&#10;&#10;Descrição gerada automaticamente">
            <a:extLst>
              <a:ext uri="{FF2B5EF4-FFF2-40B4-BE49-F238E27FC236}">
                <a16:creationId xmlns:a16="http://schemas.microsoft.com/office/drawing/2014/main" id="{48CB8951-5418-FE12-87A3-8D2BFDD4F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065" y="64052"/>
            <a:ext cx="2674878" cy="50153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23283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BD3789F-D97B-78D3-CC7B-EA724B62FBB9}"/>
              </a:ext>
            </a:extLst>
          </p:cNvPr>
          <p:cNvSpPr/>
          <p:nvPr/>
        </p:nvSpPr>
        <p:spPr>
          <a:xfrm>
            <a:off x="4572000" y="1962148"/>
            <a:ext cx="4800600" cy="34141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6147885" y="3535379"/>
            <a:ext cx="2411916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bg1"/>
                </a:solidFill>
              </a:rPr>
              <a:t>A IDEIA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" name="Google Shape;175;p31">
            <a:extLst>
              <a:ext uri="{FF2B5EF4-FFF2-40B4-BE49-F238E27FC236}">
                <a16:creationId xmlns:a16="http://schemas.microsoft.com/office/drawing/2014/main" id="{EDB8836D-F565-4E10-284A-C2F180B6454C}"/>
              </a:ext>
            </a:extLst>
          </p:cNvPr>
          <p:cNvSpPr/>
          <p:nvPr/>
        </p:nvSpPr>
        <p:spPr>
          <a:xfrm flipH="1">
            <a:off x="-39700" y="539999"/>
            <a:ext cx="3721614" cy="2160867"/>
          </a:xfrm>
          <a:prstGeom prst="rect">
            <a:avLst/>
          </a:prstGeom>
          <a:solidFill>
            <a:srgbClr val="254C6D">
              <a:alpha val="5882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54C6D">
                  <a:alpha val="7843"/>
                </a:srgbClr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1566334" y="829732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178;p31">
            <a:extLst>
              <a:ext uri="{FF2B5EF4-FFF2-40B4-BE49-F238E27FC236}">
                <a16:creationId xmlns:a16="http://schemas.microsoft.com/office/drawing/2014/main" id="{80EF27EC-ECD3-4478-AB1B-4AE24BDE26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1638" y="3297767"/>
            <a:ext cx="4161762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pt-PT" sz="1800" b="1" dirty="0"/>
              <a:t>Aplicação móvel de suporte à tomada de decisão do profissional de saúde envolvido na gestão do acesso vascular para hemodiálise</a:t>
            </a:r>
          </a:p>
        </p:txBody>
      </p:sp>
    </p:spTree>
    <p:extLst>
      <p:ext uri="{BB962C8B-B14F-4D97-AF65-F5344CB8AC3E}">
        <p14:creationId xmlns:p14="http://schemas.microsoft.com/office/powerpoint/2010/main" val="327558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5189756-AB12-A84D-B246-C6F19FE9D399}"/>
              </a:ext>
            </a:extLst>
          </p:cNvPr>
          <p:cNvSpPr/>
          <p:nvPr/>
        </p:nvSpPr>
        <p:spPr>
          <a:xfrm>
            <a:off x="-404214" y="-848675"/>
            <a:ext cx="5331125" cy="7177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1" name="Google Shape;211;p35"/>
          <p:cNvSpPr/>
          <p:nvPr/>
        </p:nvSpPr>
        <p:spPr>
          <a:xfrm>
            <a:off x="4610050" y="-42600"/>
            <a:ext cx="4533900" cy="5173800"/>
          </a:xfrm>
          <a:prstGeom prst="rect">
            <a:avLst/>
          </a:prstGeom>
          <a:solidFill>
            <a:schemeClr val="lt1">
              <a:alpha val="723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2"/>
          </p:nvPr>
        </p:nvSpPr>
        <p:spPr>
          <a:xfrm>
            <a:off x="81897" y="1395881"/>
            <a:ext cx="4358901" cy="819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Tomada de decisão complexa face à identificação de complicações no acesso vascular;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Falta de ferramentas em </a:t>
            </a:r>
            <a:r>
              <a:rPr lang="pt-PT" sz="1600" i="1" dirty="0">
                <a:solidFill>
                  <a:schemeClr val="lt1"/>
                </a:solidFill>
              </a:rPr>
              <a:t>real time </a:t>
            </a:r>
            <a:r>
              <a:rPr lang="pt-PT" sz="1600" dirty="0">
                <a:solidFill>
                  <a:schemeClr val="lt1"/>
                </a:solidFill>
              </a:rPr>
              <a:t>para suporte à tomada de decisão clínica;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lt1"/>
                </a:solidFill>
              </a:rPr>
              <a:t>Risco de comprometimento na qualidade dos cuidados prestados.</a:t>
            </a:r>
            <a:endParaRPr sz="1600" dirty="0">
              <a:solidFill>
                <a:schemeClr val="lt1"/>
              </a:solidFill>
            </a:endParaRPr>
          </a:p>
          <a:p>
            <a:pPr marL="171450" lvl="0" indent="-171450" algn="ctr" rtl="0">
              <a:spcBef>
                <a:spcPts val="1600"/>
              </a:spcBef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5836962" y="2592313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PT" b="1" dirty="0">
                <a:solidFill>
                  <a:srgbClr val="254C6D"/>
                </a:solidFill>
              </a:rPr>
              <a:t>PROBLEMA</a:t>
            </a:r>
            <a:endParaRPr lang="pt-PT" sz="2800" b="1" dirty="0">
              <a:solidFill>
                <a:srgbClr val="254C6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5189756-AB12-A84D-B246-C6F19FE9D399}"/>
              </a:ext>
            </a:extLst>
          </p:cNvPr>
          <p:cNvSpPr/>
          <p:nvPr/>
        </p:nvSpPr>
        <p:spPr>
          <a:xfrm>
            <a:off x="3812875" y="-594675"/>
            <a:ext cx="5331125" cy="7177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1" name="Google Shape;211;p35"/>
          <p:cNvSpPr/>
          <p:nvPr/>
        </p:nvSpPr>
        <p:spPr>
          <a:xfrm>
            <a:off x="-281954" y="-30300"/>
            <a:ext cx="4533900" cy="5173800"/>
          </a:xfrm>
          <a:prstGeom prst="rect">
            <a:avLst/>
          </a:prstGeom>
          <a:solidFill>
            <a:schemeClr val="lt1">
              <a:alpha val="723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4"/>
          </p:nvPr>
        </p:nvSpPr>
        <p:spPr>
          <a:xfrm>
            <a:off x="4831834" y="1007145"/>
            <a:ext cx="3732277" cy="819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ctr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" sz="1600" dirty="0">
                <a:solidFill>
                  <a:schemeClr val="bg1"/>
                </a:solidFill>
              </a:rPr>
              <a:t>Aplicação  que, através de um algoritmo de inteligência arteficial, facilita a tomada de decisão na identificação de problemas </a:t>
            </a:r>
            <a:r>
              <a:rPr lang="pt-PT" sz="1600" dirty="0">
                <a:solidFill>
                  <a:schemeClr val="bg1"/>
                </a:solidFill>
              </a:rPr>
              <a:t>relacionados com o acesso vascular, fornecendo  recomendações imediatas e precisas ao profissional de saúde.</a:t>
            </a:r>
            <a:r>
              <a:rPr lang="e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3"/>
          </p:nvPr>
        </p:nvSpPr>
        <p:spPr>
          <a:xfrm>
            <a:off x="1195031" y="2592313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PT" b="1" dirty="0"/>
              <a:t>SOLUÇÃO</a:t>
            </a:r>
          </a:p>
        </p:txBody>
      </p:sp>
    </p:spTree>
    <p:extLst>
      <p:ext uri="{BB962C8B-B14F-4D97-AF65-F5344CB8AC3E}">
        <p14:creationId xmlns:p14="http://schemas.microsoft.com/office/powerpoint/2010/main" val="7219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496454" y="2763889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O MERCADO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419395" y="1687357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02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DCA061F-826F-80CB-ACA9-ACAD75D045B6}"/>
              </a:ext>
            </a:extLst>
          </p:cNvPr>
          <p:cNvSpPr/>
          <p:nvPr/>
        </p:nvSpPr>
        <p:spPr>
          <a:xfrm>
            <a:off x="3056467" y="829733"/>
            <a:ext cx="3691465" cy="333586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0330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75B8334F-3732-8E55-E279-41812862E1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474683" y="-2047597"/>
            <a:ext cx="3691464" cy="12604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>
                <a:solidFill>
                  <a:schemeClr val="bg1"/>
                </a:solidFill>
              </a:rPr>
              <a:t>O MERCADO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5397624" y="-3124129"/>
            <a:ext cx="2591884" cy="1076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500" dirty="0">
                <a:solidFill>
                  <a:schemeClr val="bg1"/>
                </a:solidFill>
              </a:rPr>
              <a:t>02</a:t>
            </a:r>
            <a:endParaRPr sz="115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85420D5-A38C-A383-0AE2-1D3360364FEF}"/>
              </a:ext>
            </a:extLst>
          </p:cNvPr>
          <p:cNvSpPr/>
          <p:nvPr/>
        </p:nvSpPr>
        <p:spPr>
          <a:xfrm>
            <a:off x="-359536" y="-425055"/>
            <a:ext cx="4231888" cy="497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AC4DF0-F35C-4C65-AF39-3C66D96F40CB}"/>
              </a:ext>
            </a:extLst>
          </p:cNvPr>
          <p:cNvSpPr/>
          <p:nvPr/>
        </p:nvSpPr>
        <p:spPr>
          <a:xfrm>
            <a:off x="3643639" y="-16255"/>
            <a:ext cx="416599" cy="5289834"/>
          </a:xfrm>
          <a:prstGeom prst="rect">
            <a:avLst/>
          </a:prstGeom>
          <a:solidFill>
            <a:srgbClr val="254C6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185;p32">
            <a:extLst>
              <a:ext uri="{FF2B5EF4-FFF2-40B4-BE49-F238E27FC236}">
                <a16:creationId xmlns:a16="http://schemas.microsoft.com/office/drawing/2014/main" id="{074B5A73-31AA-4F38-94DB-014EB7458DCE}"/>
              </a:ext>
            </a:extLst>
          </p:cNvPr>
          <p:cNvSpPr txBox="1">
            <a:spLocks/>
          </p:cNvSpPr>
          <p:nvPr/>
        </p:nvSpPr>
        <p:spPr>
          <a:xfrm>
            <a:off x="188683" y="1648276"/>
            <a:ext cx="3166200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4000" dirty="0">
                <a:solidFill>
                  <a:schemeClr val="bg1"/>
                </a:solidFill>
              </a:rPr>
              <a:t>Para quem?</a:t>
            </a:r>
          </a:p>
        </p:txBody>
      </p:sp>
      <p:sp>
        <p:nvSpPr>
          <p:cNvPr id="5" name="Google Shape;186;p32">
            <a:extLst>
              <a:ext uri="{FF2B5EF4-FFF2-40B4-BE49-F238E27FC236}">
                <a16:creationId xmlns:a16="http://schemas.microsoft.com/office/drawing/2014/main" id="{28F5B59B-3D3C-5B3E-EE15-BC5307B0D9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61108" y="1741352"/>
            <a:ext cx="4742288" cy="830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 dirty="0"/>
              <a:t>P</a:t>
            </a:r>
            <a:r>
              <a:rPr lang="pt-PT" sz="2000" b="1" dirty="0">
                <a:latin typeface="Open Sans Light"/>
                <a:ea typeface="Open Sans Light"/>
                <a:cs typeface="Open Sans Light"/>
                <a:sym typeface="Open Sans Light"/>
              </a:rPr>
              <a:t>rofissionais de saúde que exerçam atividade em contexto de doença renal crónica</a:t>
            </a:r>
            <a:endParaRPr sz="2000" b="1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" name="Google Shape;185;p32">
            <a:extLst>
              <a:ext uri="{FF2B5EF4-FFF2-40B4-BE49-F238E27FC236}">
                <a16:creationId xmlns:a16="http://schemas.microsoft.com/office/drawing/2014/main" id="{928AFFA2-BEF0-75EF-BDEB-AE8464E5E32E}"/>
              </a:ext>
            </a:extLst>
          </p:cNvPr>
          <p:cNvSpPr txBox="1">
            <a:spLocks/>
          </p:cNvSpPr>
          <p:nvPr/>
        </p:nvSpPr>
        <p:spPr>
          <a:xfrm>
            <a:off x="-5059680" y="1648276"/>
            <a:ext cx="3166200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erif Display"/>
              <a:buNone/>
              <a:defRPr sz="16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4000" dirty="0">
                <a:solidFill>
                  <a:schemeClr val="bg1"/>
                </a:solidFill>
              </a:rPr>
              <a:t>Crescimento</a:t>
            </a:r>
          </a:p>
        </p:txBody>
      </p:sp>
      <p:sp>
        <p:nvSpPr>
          <p:cNvPr id="7" name="Google Shape;186;p32">
            <a:extLst>
              <a:ext uri="{FF2B5EF4-FFF2-40B4-BE49-F238E27FC236}">
                <a16:creationId xmlns:a16="http://schemas.microsoft.com/office/drawing/2014/main" id="{BA993313-00A6-0C63-B4EB-2230D907493E}"/>
              </a:ext>
            </a:extLst>
          </p:cNvPr>
          <p:cNvSpPr txBox="1">
            <a:spLocks/>
          </p:cNvSpPr>
          <p:nvPr/>
        </p:nvSpPr>
        <p:spPr>
          <a:xfrm>
            <a:off x="9535886" y="1604371"/>
            <a:ext cx="4878013" cy="8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Esperado crescimento de 3% ao ano</a:t>
            </a:r>
          </a:p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171450" indent="-1714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Necessidade crescente de ferramentas digitais de suporte à tomada de decisão em saúde </a:t>
            </a:r>
          </a:p>
        </p:txBody>
      </p:sp>
    </p:spTree>
    <p:extLst>
      <p:ext uri="{BB962C8B-B14F-4D97-AF65-F5344CB8AC3E}">
        <p14:creationId xmlns:p14="http://schemas.microsoft.com/office/powerpoint/2010/main" val="3581913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vesment Business Plan by Slidego">
  <a:themeElements>
    <a:clrScheme name="Simple Light">
      <a:dk1>
        <a:srgbClr val="254C6D"/>
      </a:dk1>
      <a:lt1>
        <a:srgbClr val="F3F3F3"/>
      </a:lt1>
      <a:dk2>
        <a:srgbClr val="254C6D"/>
      </a:dk2>
      <a:lt2>
        <a:srgbClr val="EEEEEE"/>
      </a:lt2>
      <a:accent1>
        <a:srgbClr val="254C6D"/>
      </a:accent1>
      <a:accent2>
        <a:srgbClr val="254C6D"/>
      </a:accent2>
      <a:accent3>
        <a:srgbClr val="254C6D"/>
      </a:accent3>
      <a:accent4>
        <a:srgbClr val="254C6D"/>
      </a:accent4>
      <a:accent5>
        <a:srgbClr val="254C6D"/>
      </a:accent5>
      <a:accent6>
        <a:srgbClr val="254C6D"/>
      </a:accent6>
      <a:hlink>
        <a:srgbClr val="254C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1430</Words>
  <Application>Microsoft Office PowerPoint</Application>
  <PresentationFormat>Apresentação no Ecrã (16:9)</PresentationFormat>
  <Paragraphs>372</Paragraphs>
  <Slides>46</Slides>
  <Notes>41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46</vt:i4>
      </vt:variant>
    </vt:vector>
  </HeadingPairs>
  <TitlesOfParts>
    <vt:vector size="51" baseType="lpstr">
      <vt:lpstr>Arial</vt:lpstr>
      <vt:lpstr>DM Serif Display</vt:lpstr>
      <vt:lpstr>Open Sans Light</vt:lpstr>
      <vt:lpstr>Fira Sans Extra Condensed Medium</vt:lpstr>
      <vt:lpstr>Invesment Business Plan by Slidego</vt:lpstr>
      <vt:lpstr>Apresentação do PowerPoint</vt:lpstr>
      <vt:lpstr>Apresentação do PowerPoint</vt:lpstr>
      <vt:lpstr>Plano de Marketing</vt:lpstr>
      <vt:lpstr> A IDEIA</vt:lpstr>
      <vt:lpstr> A IDEIA</vt:lpstr>
      <vt:lpstr>Apresentação do PowerPoint</vt:lpstr>
      <vt:lpstr>Apresentação do PowerPoint</vt:lpstr>
      <vt:lpstr> O MERCADO</vt:lpstr>
      <vt:lpstr> O MERCADO</vt:lpstr>
      <vt:lpstr>Apresentação do PowerPoint</vt:lpstr>
      <vt:lpstr>Apresentação do PowerPoint</vt:lpstr>
      <vt:lpstr> PLANO DE MARKTING</vt:lpstr>
      <vt:lpstr>03</vt:lpstr>
      <vt:lpstr>03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PLANO FINANCEIRO</vt:lpstr>
      <vt:lpstr> PLANO FINANCEIRO</vt:lpstr>
      <vt:lpstr> PLANO FINANCEIRO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ANÁLISE  SWOT</vt:lpstr>
      <vt:lpstr> ANÁLISE  SWOT</vt:lpstr>
      <vt:lpstr> ANÁLISE  SWOT</vt:lpstr>
      <vt:lpstr> ANÁLISE  SWOT</vt:lpstr>
      <vt:lpstr> ANÁLISE  SWOT</vt:lpstr>
      <vt:lpstr> ANÁLISE  SWOT</vt:lpstr>
      <vt:lpstr> A EQUIPA</vt:lpstr>
      <vt:lpstr> A EQUIPA</vt:lpstr>
      <vt:lpstr>Os Criadores</vt:lpstr>
      <vt:lpstr>Os Criadores</vt:lpstr>
      <vt:lpstr>Os Criadores</vt:lpstr>
      <vt:lpstr>Os Criadores</vt:lpstr>
      <vt:lpstr>Os Criadores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HemoAccess Business Plan</dc:title>
  <dc:creator>Clemente Sousa (163)</dc:creator>
  <cp:lastModifiedBy>Clemente Sousa (163)</cp:lastModifiedBy>
  <cp:revision>22</cp:revision>
  <dcterms:modified xsi:type="dcterms:W3CDTF">2024-06-06T15:06:57Z</dcterms:modified>
</cp:coreProperties>
</file>